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Economica"/>
      <p:regular r:id="rId38"/>
      <p:bold r:id="rId39"/>
      <p:italic r:id="rId40"/>
      <p:boldItalic r:id="rId41"/>
    </p:embeddedFont>
    <p:embeddedFont>
      <p:font typeface="Robot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italic.fntdata"/><Relationship Id="rId42" Type="http://schemas.openxmlformats.org/officeDocument/2006/relationships/font" Target="fonts/Roboto-regular.fntdata"/><Relationship Id="rId41" Type="http://schemas.openxmlformats.org/officeDocument/2006/relationships/font" Target="fonts/Economica-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OpenSans-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Economica-bold.fntdata"/><Relationship Id="rId38" Type="http://schemas.openxmlformats.org/officeDocument/2006/relationships/font" Target="fonts/Economic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bnb.fr/help/article/3400" TargetMode="External"/><Relationship Id="rId3" Type="http://schemas.openxmlformats.org/officeDocument/2006/relationships/hyperlink" Target="https://www.airbnb.fr/help/article/252"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bnb.fr/help/article/3400"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bnb.fr/help/article/3400"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bnb.fr/help/article/3400"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bnb.fr/help/article/3400"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bnb.fr/help/article/3400"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lisa.parmentier/viz/AirbnbParis_16832752665890/Tableaudebord1"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3e4954a9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3e4954a9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f3dd0bd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f3dd0bd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e4954a93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e4954a93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Comportement des superhôtes </a:t>
            </a:r>
            <a:endParaRPr/>
          </a:p>
          <a:p>
            <a:pPr indent="0" lvl="0" marL="0" rtl="0" algn="l">
              <a:spcBef>
                <a:spcPts val="0"/>
              </a:spcBef>
              <a:spcAft>
                <a:spcPts val="0"/>
              </a:spcAft>
              <a:buNone/>
            </a:pPr>
            <a:r>
              <a:rPr lang="fr"/>
              <a:t>Un SuperHost est un hôte expérimenté, qui a la capacité de proposer une expérience différenciante et de qualité à ses voyageurs.</a:t>
            </a:r>
            <a:endParaRPr/>
          </a:p>
          <a:p>
            <a:pPr indent="0" lvl="0" marL="0" rtl="0" algn="l">
              <a:spcBef>
                <a:spcPts val="0"/>
              </a:spcBef>
              <a:spcAft>
                <a:spcPts val="0"/>
              </a:spcAft>
              <a:buNone/>
            </a:pPr>
            <a:r>
              <a:rPr lang="fr"/>
              <a:t>Pour être superhôte, un hôte doit : </a:t>
            </a:r>
            <a:endParaRPr/>
          </a:p>
          <a:p>
            <a:pPr indent="-298450" lvl="0" marL="457200" rtl="0" algn="l">
              <a:spcBef>
                <a:spcPts val="0"/>
              </a:spcBef>
              <a:spcAft>
                <a:spcPts val="0"/>
              </a:spcAft>
              <a:buSzPts val="1100"/>
              <a:buChar char="●"/>
            </a:pPr>
            <a:r>
              <a:rPr lang="fr"/>
              <a:t>Avoir été hôte d'au moins 10 séjours ou de 3 réservations totalisant au moins 100 nuits</a:t>
            </a:r>
            <a:endParaRPr/>
          </a:p>
          <a:p>
            <a:pPr indent="-298450" lvl="0" marL="457200" rtl="0" algn="l">
              <a:spcBef>
                <a:spcPts val="0"/>
              </a:spcBef>
              <a:spcAft>
                <a:spcPts val="0"/>
              </a:spcAft>
              <a:buSzPts val="1100"/>
              <a:buChar char="●"/>
            </a:pPr>
            <a:r>
              <a:rPr lang="fr"/>
              <a:t>Avoir un taux de réponse de 90 % ou plus</a:t>
            </a:r>
            <a:endParaRPr/>
          </a:p>
          <a:p>
            <a:pPr indent="-298450" lvl="0" marL="457200" rtl="0" algn="l">
              <a:spcBef>
                <a:spcPts val="0"/>
              </a:spcBef>
              <a:spcAft>
                <a:spcPts val="0"/>
              </a:spcAft>
              <a:buSzPts val="1100"/>
              <a:buChar char="●"/>
            </a:pPr>
            <a:r>
              <a:rPr lang="fr"/>
              <a:t>Avoir maintenu un taux d'annulation inférieur à 1 %</a:t>
            </a:r>
            <a:endParaRPr/>
          </a:p>
          <a:p>
            <a:pPr indent="-298450" lvl="0" marL="457200" rtl="0" algn="l">
              <a:spcBef>
                <a:spcPts val="0"/>
              </a:spcBef>
              <a:spcAft>
                <a:spcPts val="0"/>
              </a:spcAft>
              <a:buSzPts val="1100"/>
              <a:buChar char="●"/>
            </a:pPr>
            <a:r>
              <a:rPr lang="fr"/>
              <a:t>Avoir maintenu une évaluation générale de 4,8 (un commentaire est comptabilisé pour l'obtention du statut de Superhôte dès lors que le voyageur et l'hôte en ont envoyé un, ou une fois la période de 14 jours dédiée aux commentaires terminée, selon la première éventualité).</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3e5a557e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3e5a557e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a:t>En mars 2023, les superhosts ne représentent qu’environ 14 % de l'ensemble des hôtes. Depuis le début d'Airbnb en France, la proportion de superhosts est restée pratiquement inchangée.</a:t>
            </a:r>
            <a:endParaRPr/>
          </a:p>
          <a:p>
            <a:pPr indent="0" lvl="0" marL="0" rtl="0" algn="l">
              <a:lnSpc>
                <a:spcPct val="115000"/>
              </a:lnSpc>
              <a:spcBef>
                <a:spcPts val="1200"/>
              </a:spcBef>
              <a:spcAft>
                <a:spcPts val="0"/>
              </a:spcAft>
              <a:buNone/>
            </a:pPr>
            <a:r>
              <a:rPr lang="fr"/>
              <a:t>Sur le deuxième graphique, nous pouvons voir l'évolution du nombre d'hôtes au fil des ans, à partir de 2008, lorsque quelques personnes en France ont décidé d'essayer Airbnb. Le nombre maximal d'hôtes a été atteint en 2015, cinq ans après le lancement d'Airbnb en France. Après cette année-là, il y a eu une tendance à la baisse et le nombre d'hôtes a atteint son niveau le plus bas en 2019, probablement en raison de la propagation de la COVID.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e5a557e62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e5a557e62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f3dd0bd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f3dd0bd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30000"/>
              </a:lnSpc>
              <a:spcBef>
                <a:spcPts val="0"/>
              </a:spcBef>
              <a:spcAft>
                <a:spcPts val="0"/>
              </a:spcAft>
              <a:buClr>
                <a:schemeClr val="dk1"/>
              </a:buClr>
              <a:buSzPts val="1000"/>
              <a:buFont typeface="Open Sans"/>
              <a:buChar char="❏"/>
            </a:pPr>
            <a:r>
              <a:rPr lang="fr" sz="1000">
                <a:solidFill>
                  <a:schemeClr val="dk1"/>
                </a:solidFill>
                <a:latin typeface="Open Sans"/>
                <a:ea typeface="Open Sans"/>
                <a:cs typeface="Open Sans"/>
                <a:sym typeface="Open Sans"/>
              </a:rPr>
              <a:t>Offrir plutôt l’appartement/maison entière</a:t>
            </a:r>
            <a:endParaRPr sz="1000">
              <a:solidFill>
                <a:schemeClr val="dk1"/>
              </a:solidFill>
              <a:latin typeface="Open Sans"/>
              <a:ea typeface="Open Sans"/>
              <a:cs typeface="Open Sans"/>
              <a:sym typeface="Open Sans"/>
            </a:endParaRPr>
          </a:p>
          <a:p>
            <a:pPr indent="-292100" lvl="0" marL="457200" rtl="0" algn="l">
              <a:lnSpc>
                <a:spcPct val="130000"/>
              </a:lnSpc>
              <a:spcBef>
                <a:spcPts val="0"/>
              </a:spcBef>
              <a:spcAft>
                <a:spcPts val="0"/>
              </a:spcAft>
              <a:buClr>
                <a:schemeClr val="dk1"/>
              </a:buClr>
              <a:buSzPts val="1000"/>
              <a:buFont typeface="Open Sans"/>
              <a:buChar char="❏"/>
            </a:pPr>
            <a:r>
              <a:rPr lang="fr" sz="1000">
                <a:solidFill>
                  <a:schemeClr val="dk1"/>
                </a:solidFill>
                <a:latin typeface="Open Sans"/>
                <a:ea typeface="Open Sans"/>
                <a:cs typeface="Open Sans"/>
                <a:sym typeface="Open Sans"/>
              </a:rPr>
              <a:t>Répondre plus vite  aux questions</a:t>
            </a:r>
            <a:endParaRPr sz="1000">
              <a:solidFill>
                <a:schemeClr val="dk1"/>
              </a:solidFill>
              <a:latin typeface="Open Sans"/>
              <a:ea typeface="Open Sans"/>
              <a:cs typeface="Open Sans"/>
              <a:sym typeface="Open Sans"/>
            </a:endParaRPr>
          </a:p>
          <a:p>
            <a:pPr indent="-292100" lvl="0" marL="457200" rtl="0" algn="l">
              <a:lnSpc>
                <a:spcPct val="130000"/>
              </a:lnSpc>
              <a:spcBef>
                <a:spcPts val="0"/>
              </a:spcBef>
              <a:spcAft>
                <a:spcPts val="0"/>
              </a:spcAft>
              <a:buClr>
                <a:schemeClr val="dk1"/>
              </a:buClr>
              <a:buSzPts val="1000"/>
              <a:buFont typeface="Open Sans"/>
              <a:buChar char="❏"/>
            </a:pPr>
            <a:r>
              <a:rPr lang="fr" sz="1000">
                <a:solidFill>
                  <a:schemeClr val="dk1"/>
                </a:solidFill>
                <a:latin typeface="Open Sans"/>
                <a:ea typeface="Open Sans"/>
                <a:cs typeface="Open Sans"/>
                <a:sym typeface="Open Sans"/>
              </a:rPr>
              <a:t>Recevoir plus de commentaires</a:t>
            </a:r>
            <a:endParaRPr sz="1000">
              <a:solidFill>
                <a:schemeClr val="dk1"/>
              </a:solidFill>
              <a:latin typeface="Open Sans"/>
              <a:ea typeface="Open Sans"/>
              <a:cs typeface="Open Sans"/>
              <a:sym typeface="Open Sans"/>
            </a:endParaRPr>
          </a:p>
          <a:p>
            <a:pPr indent="-292100" lvl="0" marL="457200" rtl="0" algn="l">
              <a:lnSpc>
                <a:spcPct val="130000"/>
              </a:lnSpc>
              <a:spcBef>
                <a:spcPts val="0"/>
              </a:spcBef>
              <a:spcAft>
                <a:spcPts val="0"/>
              </a:spcAft>
              <a:buClr>
                <a:schemeClr val="dk1"/>
              </a:buClr>
              <a:buSzPts val="1000"/>
              <a:buFont typeface="Open Sans"/>
              <a:buChar char="❏"/>
            </a:pPr>
            <a:r>
              <a:rPr lang="fr" sz="1000">
                <a:solidFill>
                  <a:schemeClr val="dk1"/>
                </a:solidFill>
                <a:latin typeface="Open Sans"/>
                <a:ea typeface="Open Sans"/>
                <a:cs typeface="Open Sans"/>
                <a:sym typeface="Open Sans"/>
              </a:rPr>
              <a:t>26% plus cher</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f2feae7a1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f2feae7a1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f2feae7a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f2feae7a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fr" sz="1700">
                <a:solidFill>
                  <a:srgbClr val="222222"/>
                </a:solidFill>
                <a:highlight>
                  <a:srgbClr val="FFFFFF"/>
                </a:highlight>
                <a:latin typeface="Roboto"/>
                <a:ea typeface="Roboto"/>
                <a:cs typeface="Roboto"/>
                <a:sym typeface="Roboto"/>
              </a:rPr>
              <a:t>Logements entiers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rPr lang="fr" sz="1200">
                <a:solidFill>
                  <a:srgbClr val="222222"/>
                </a:solidFill>
                <a:highlight>
                  <a:srgbClr val="FFFFFF"/>
                </a:highlight>
                <a:latin typeface="Roboto"/>
                <a:ea typeface="Roboto"/>
                <a:cs typeface="Roboto"/>
                <a:sym typeface="Roboto"/>
              </a:rPr>
              <a:t>Les logements entiers sont faits pour vous si vous souhaitez retrouver le confort d'un chez-soi en voyage. Vous bénéficiez d'un espace intérieur à votre entière disposition. Le logement entier comprend généralement une chambre, une salle de bain, une cuisine et une entrée indépendante. Les hôtes doivent préciser dans la description s'ils seront présents dans le logement (par exemple, « L'hôte occupe le premier étage du logement ») et fournir plus de détails sur le logement.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b="1" lang="fr" sz="1700">
                <a:solidFill>
                  <a:srgbClr val="222222"/>
                </a:solidFill>
                <a:highlight>
                  <a:srgbClr val="FFFFFF"/>
                </a:highlight>
                <a:latin typeface="Roboto"/>
                <a:ea typeface="Roboto"/>
                <a:cs typeface="Roboto"/>
                <a:sym typeface="Roboto"/>
              </a:rPr>
              <a:t>Chambres privées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rPr lang="fr" sz="1200">
                <a:solidFill>
                  <a:srgbClr val="222222"/>
                </a:solidFill>
                <a:highlight>
                  <a:srgbClr val="FFFFFF"/>
                </a:highlight>
                <a:latin typeface="Roboto"/>
                <a:ea typeface="Roboto"/>
                <a:cs typeface="Roboto"/>
                <a:sym typeface="Roboto"/>
              </a:rPr>
              <a:t>Les chambres privées sont faites pour vous si vous préférez avoir un peu d'intimité tout en souhaitant échanger avec des habitants. Lorsque vous réservez ce type de logement, vous avez votre propre chambre privée pour dormir, mais vous partagez certaines pièces du logement avec d'autres personnes, comme l'hôte ou d'autres voyageurs. En savoir plus sur ce qui est considéré comme une </a:t>
            </a:r>
            <a:r>
              <a:rPr lang="fr" sz="1200" u="sng">
                <a:solidFill>
                  <a:schemeClr val="hlink"/>
                </a:solidFill>
                <a:highlight>
                  <a:srgbClr val="FFFFFF"/>
                </a:highlight>
                <a:latin typeface="Roboto"/>
                <a:ea typeface="Roboto"/>
                <a:cs typeface="Roboto"/>
                <a:sym typeface="Roboto"/>
                <a:hlinkClick r:id="rId2"/>
              </a:rPr>
              <a:t>chambre privée</a:t>
            </a:r>
            <a:r>
              <a:rPr lang="fr" sz="12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b="1" lang="fr" sz="1700">
                <a:solidFill>
                  <a:srgbClr val="222222"/>
                </a:solidFill>
                <a:highlight>
                  <a:srgbClr val="FFFFFF"/>
                </a:highlight>
                <a:latin typeface="Roboto"/>
                <a:ea typeface="Roboto"/>
                <a:cs typeface="Roboto"/>
                <a:sym typeface="Roboto"/>
              </a:rPr>
              <a:t>Chambres d'hôtel</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rPr lang="fr" sz="1200">
                <a:solidFill>
                  <a:srgbClr val="222222"/>
                </a:solidFill>
                <a:highlight>
                  <a:srgbClr val="FFFFFF"/>
                </a:highlight>
                <a:latin typeface="Roboto"/>
                <a:ea typeface="Roboto"/>
                <a:cs typeface="Roboto"/>
                <a:sym typeface="Roboto"/>
              </a:rPr>
              <a:t>Qu'elles soient privées ou partagées, les chambres d'hôtel offrent le niveau de service et d'hospitalité des hôtels traditionnels. Vous trouverez des chambres disponibles dans des boutiques-hôtels ou des hôtels « lifestyle », des auberges de jeunesse, des chambres d'hôtes, ou encore d'autres établissements similaires. Vous y trouverez généralement des espaces communs vivants et des chambres au style unique.</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b="1" lang="fr" sz="1700">
                <a:solidFill>
                  <a:srgbClr val="222222"/>
                </a:solidFill>
                <a:highlight>
                  <a:srgbClr val="FFFFFF"/>
                </a:highlight>
                <a:latin typeface="Roboto"/>
                <a:ea typeface="Roboto"/>
                <a:cs typeface="Roboto"/>
                <a:sym typeface="Roboto"/>
              </a:rPr>
              <a:t>Chambres partagées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rPr lang="fr" sz="1200">
                <a:solidFill>
                  <a:srgbClr val="222222"/>
                </a:solidFill>
                <a:highlight>
                  <a:srgbClr val="FFFFFF"/>
                </a:highlight>
                <a:latin typeface="Roboto"/>
                <a:ea typeface="Roboto"/>
                <a:cs typeface="Roboto"/>
                <a:sym typeface="Roboto"/>
              </a:rPr>
              <a:t>Les chambres partagées sont destinées aux personnes qui ne voient aucun inconvénient à l'idée de partager les lieux avec d'autres personnes. En louant une chambre partagée, vous acceptez de partager votre chambre et la totalité du logement avec d'autres personnes. Ce type de logement est idéal pour les voyageurs accommodants à la recherche de nouvelles rencontres et de séjours à petit budget.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fr" sz="1200">
                <a:solidFill>
                  <a:srgbClr val="222222"/>
                </a:solidFill>
                <a:highlight>
                  <a:srgbClr val="FFFFFF"/>
                </a:highlight>
                <a:latin typeface="Roboto"/>
                <a:ea typeface="Roboto"/>
                <a:cs typeface="Roboto"/>
                <a:sym typeface="Roboto"/>
              </a:rPr>
              <a:t>Vous pouvez non seulement rechercher votre lieu de séjour en fonction du type de logement, mais également </a:t>
            </a:r>
            <a:r>
              <a:rPr lang="fr" sz="1200" u="sng">
                <a:solidFill>
                  <a:schemeClr val="hlink"/>
                </a:solidFill>
                <a:highlight>
                  <a:srgbClr val="FFFFFF"/>
                </a:highlight>
                <a:latin typeface="Roboto"/>
                <a:ea typeface="Roboto"/>
                <a:cs typeface="Roboto"/>
                <a:sym typeface="Roboto"/>
                <a:hlinkClick r:id="rId3"/>
              </a:rPr>
              <a:t>utiliser des filtres</a:t>
            </a:r>
            <a:r>
              <a:rPr lang="fr" sz="1200">
                <a:solidFill>
                  <a:srgbClr val="222222"/>
                </a:solidFill>
                <a:highlight>
                  <a:srgbClr val="FFFFFF"/>
                </a:highlight>
                <a:latin typeface="Roboto"/>
                <a:ea typeface="Roboto"/>
                <a:cs typeface="Roboto"/>
                <a:sym typeface="Roboto"/>
              </a:rPr>
              <a:t> pour une recherche encore plus ciblée, comme un logement avec piscine ou adapté aux familles.</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f2feae7a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f2feae7a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f2feae7a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f2feae7a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3e5a557e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3e5a557e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f2feae7a1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f2feae7a1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Logements entiers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logements entiers sont faits pour vous si vous souhaitez retrouver le confort d'un chez-soi en voyage. Vous bénéficiez d'un espace intérieur à votre entière disposition. Le logement entier comprend généralement une chambre, une salle de bain, une cuisine et une entrée indépendante. Les hôtes doivent préciser dans la description s'ils seront présents dans le logement (par exemple, « L'hôte occupe le premier étage du logement ») et fournir plus de détails sur le logement.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privées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chambres privées sont faites pour vous si vous préférez avoir un peu d'intimité tout en souhaitant échanger avec des habitants. Lorsque vous réservez ce type de logement, vous avez votre propre chambre privée pour dormir, mais vous partagez certaines pièces du logement avec d'autres personnes, comme l'hôte ou d'autres voyageurs. En savoir plus sur ce qui est considéré comme une </a:t>
            </a:r>
            <a:r>
              <a:rPr lang="fr" sz="1200" u="sng">
                <a:solidFill>
                  <a:schemeClr val="hlink"/>
                </a:solidFill>
                <a:highlight>
                  <a:srgbClr val="FFFFFF"/>
                </a:highlight>
                <a:latin typeface="Roboto"/>
                <a:ea typeface="Roboto"/>
                <a:cs typeface="Roboto"/>
                <a:sym typeface="Roboto"/>
                <a:hlinkClick r:id="rId2"/>
              </a:rPr>
              <a:t>chambre privée</a:t>
            </a:r>
            <a:r>
              <a:rPr lang="fr" sz="12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d'hôtel</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Qu'elles soient privées ou partagées, les chambres d'hôtel offrent le niveau de service et d'hospitalité des hôtels traditionnels. Vous trouverez des chambres disponibles dans des boutiques-hôtels ou des hôtels « lifestyle », des auberges de jeunesse, des chambres d'hôtes, ou encore d'autres établissements similaires. Vous y trouverez généralement des espaces communs vivants et des chambres au style unique.</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1624ae7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41624ae7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Logements entiers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logements entiers sont faits pour vous si vous souhaitez retrouver le confort d'un chez-soi en voyage. Vous bénéficiez d'un espace intérieur à votre entière disposition. Le logement entier comprend généralement une chambre, une salle de bain, une cuisine et une entrée indépendante. Les hôtes doivent préciser dans la description s'ils seront présents dans le logement (par exemple, « L'hôte occupe le premier étage du logement ») et fournir plus de détails sur le logement.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privées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chambres privées sont faites pour vous si vous préférez avoir un peu d'intimité tout en souhaitant échanger avec des habitants. Lorsque vous réservez ce type de logement, vous avez votre propre chambre privée pour dormir, mais vous partagez certaines pièces du logement avec d'autres personnes, comme l'hôte ou d'autres voyageurs. En savoir plus sur ce qui est considéré comme une </a:t>
            </a:r>
            <a:r>
              <a:rPr lang="fr" sz="1200" u="sng">
                <a:solidFill>
                  <a:schemeClr val="hlink"/>
                </a:solidFill>
                <a:highlight>
                  <a:srgbClr val="FFFFFF"/>
                </a:highlight>
                <a:latin typeface="Roboto"/>
                <a:ea typeface="Roboto"/>
                <a:cs typeface="Roboto"/>
                <a:sym typeface="Roboto"/>
                <a:hlinkClick r:id="rId2"/>
              </a:rPr>
              <a:t>chambre privée</a:t>
            </a:r>
            <a:r>
              <a:rPr lang="fr" sz="12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d'hôtel</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Qu'elles soient privées ou partagées, les chambres d'hôtel offrent le niveau de service et d'hospitalité des hôtels traditionnels. Vous trouverez des chambres disponibles dans des boutiques-hôtels ou des hôtels « lifestyle », des auberges de jeunesse, des chambres d'hôtes, ou encore d'autres établissements similaires. Vous y trouverez généralement des espaces communs vivants et des chambres au style unique.</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f2feae7a1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f2feae7a1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Logements entiers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logements entiers sont faits pour vous si vous souhaitez retrouver le confort d'un chez-soi en voyage. Vous bénéficiez d'un espace intérieur à votre entière disposition. Le logement entier comprend généralement une chambre, une salle de bain, une cuisine et une entrée indépendante. Les hôtes doivent préciser dans la description s'ils seront présents dans le logement (par exemple, « L'hôte occupe le premier étage du logement ») et fournir plus de détails sur le logement.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privées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chambres privées sont faites pour vous si vous préférez avoir un peu d'intimité tout en souhaitant échanger avec des habitants. Lorsque vous réservez ce type de logement, vous avez votre propre chambre privée pour dormir, mais vous partagez certaines pièces du logement avec d'autres personnes, comme l'hôte ou d'autres voyageurs. En savoir plus sur ce qui est considéré comme une </a:t>
            </a:r>
            <a:r>
              <a:rPr lang="fr" sz="1200" u="sng">
                <a:solidFill>
                  <a:schemeClr val="hlink"/>
                </a:solidFill>
                <a:highlight>
                  <a:srgbClr val="FFFFFF"/>
                </a:highlight>
                <a:latin typeface="Roboto"/>
                <a:ea typeface="Roboto"/>
                <a:cs typeface="Roboto"/>
                <a:sym typeface="Roboto"/>
                <a:hlinkClick r:id="rId2"/>
              </a:rPr>
              <a:t>chambre privée</a:t>
            </a:r>
            <a:r>
              <a:rPr lang="fr" sz="12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d'hôtel</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Qu'elles soient privées ou partagées, les chambres d'hôtel offrent le niveau de service et d'hospitalité des hôtels traditionnels. Vous trouverez des chambres disponibles dans des boutiques-hôtels ou des hôtels « lifestyle », des auberges de jeunesse, des chambres d'hôtes, ou encore d'autres établissements similaires. Vous y trouverez généralement des espaces communs vivants et des chambres au style unique.</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f2feae7a1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f2feae7a1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Logements entiers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logements entiers sont faits pour vous si vous souhaitez retrouver le confort d'un chez-soi en voyage. Vous bénéficiez d'un espace intérieur à votre entière disposition. Le logement entier comprend généralement une chambre, une salle de bain, une cuisine et une entrée indépendante. Les hôtes doivent préciser dans la description s'ils seront présents dans le logement (par exemple, « L'hôte occupe le premier étage du logement ») et fournir plus de détails sur le logement.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privées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chambres privées sont faites pour vous si vous préférez avoir un peu d'intimité tout en souhaitant échanger avec des habitants. Lorsque vous réservez ce type de logement, vous avez votre propre chambre privée pour dormir, mais vous partagez certaines pièces du logement avec d'autres personnes, comme l'hôte ou d'autres voyageurs. En savoir plus sur ce qui est considéré comme une </a:t>
            </a:r>
            <a:r>
              <a:rPr lang="fr" sz="1200" u="sng">
                <a:solidFill>
                  <a:schemeClr val="hlink"/>
                </a:solidFill>
                <a:highlight>
                  <a:srgbClr val="FFFFFF"/>
                </a:highlight>
                <a:latin typeface="Roboto"/>
                <a:ea typeface="Roboto"/>
                <a:cs typeface="Roboto"/>
                <a:sym typeface="Roboto"/>
                <a:hlinkClick r:id="rId2"/>
              </a:rPr>
              <a:t>chambre privée</a:t>
            </a:r>
            <a:r>
              <a:rPr lang="fr" sz="12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d'hôtel</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Qu'elles soient privées ou partagées, les chambres d'hôtel offrent le niveau de service et d'hospitalité des hôtels traditionnels. Vous trouverez des chambres disponibles dans des boutiques-hôtels ou des hôtels « lifestyle », des auberges de jeunesse, des chambres d'hôtes, ou encore d'autres établissements similaires. Vous y trouverez généralement des espaces communs vivants et des chambres au style unique.</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f2feae7a1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f2feae7a1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Logements entiers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logements entiers sont faits pour vous si vous souhaitez retrouver le confort d'un chez-soi en voyage. Vous bénéficiez d'un espace intérieur à votre entière disposition. Le logement entier comprend généralement une chambre, une salle de bain, une cuisine et une entrée indépendante. Les hôtes doivent préciser dans la description s'ils seront présents dans le logement (par exemple, « L'hôte occupe le premier étage du logement ») et fournir plus de détails sur le logement.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privées</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Les chambres privées sont faites pour vous si vous préférez avoir un peu d'intimité tout en souhaitant échanger avec des habitants. Lorsque vous réservez ce type de logement, vous avez votre propre chambre privée pour dormir, mais vous partagez certaines pièces du logement avec d'autres personnes, comme l'hôte ou d'autres voyageurs. En savoir plus sur ce qui est considéré comme une </a:t>
            </a:r>
            <a:r>
              <a:rPr lang="fr" sz="1200" u="sng">
                <a:solidFill>
                  <a:schemeClr val="hlink"/>
                </a:solidFill>
                <a:highlight>
                  <a:srgbClr val="FFFFFF"/>
                </a:highlight>
                <a:latin typeface="Roboto"/>
                <a:ea typeface="Roboto"/>
                <a:cs typeface="Roboto"/>
                <a:sym typeface="Roboto"/>
                <a:hlinkClick r:id="rId2"/>
              </a:rPr>
              <a:t>chambre privée</a:t>
            </a:r>
            <a:r>
              <a:rPr lang="fr" sz="12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b="1" lang="fr" sz="1700">
                <a:solidFill>
                  <a:srgbClr val="222222"/>
                </a:solidFill>
                <a:highlight>
                  <a:srgbClr val="FFFFFF"/>
                </a:highlight>
                <a:latin typeface="Roboto"/>
                <a:ea typeface="Roboto"/>
                <a:cs typeface="Roboto"/>
                <a:sym typeface="Roboto"/>
              </a:rPr>
              <a:t>Chambres d'hôtel</a:t>
            </a:r>
            <a:endParaRPr b="1" sz="1700">
              <a:solidFill>
                <a:srgbClr val="222222"/>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fr" sz="1200">
                <a:solidFill>
                  <a:srgbClr val="222222"/>
                </a:solidFill>
                <a:highlight>
                  <a:srgbClr val="FFFFFF"/>
                </a:highlight>
                <a:latin typeface="Roboto"/>
                <a:ea typeface="Roboto"/>
                <a:cs typeface="Roboto"/>
                <a:sym typeface="Roboto"/>
              </a:rPr>
              <a:t>Qu'elles soient privées ou partagées, les chambres d'hôtel offrent le niveau de service et d'hospitalité des hôtels traditionnels. Vous trouverez des chambres disponibles dans des boutiques-hôtels ou des hôtels « lifestyle », des auberges de jeunesse, des chambres d'hôtes, ou encore d'autres établissements similaires. Vous y trouverez généralement des espaces communs vivants et des chambres au style unique.</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e5a557e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e5a557e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3f2feae7a1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3f2feae7a1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f2feae7a1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f2feae7a1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e4954a93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e4954a93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e4954a93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e4954a93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https://public.tableau.com/app/profile/lisa.parmentier/viz/AirbnbParis_16832752665890/Tableaudebord1</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3e5a557e6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3e5a557e6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3e5a557e6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3e5a557e6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3f2feae7a1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3f2feae7a1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f2feae7a1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f2feae7a1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e5a557e6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e5a557e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 l’approche des JO Paris 2024, le </a:t>
            </a:r>
            <a:r>
              <a:rPr lang="fr"/>
              <a:t>sujet des</a:t>
            </a:r>
            <a:r>
              <a:rPr lang="fr"/>
              <a:t> logements sur airBnB est relancé.  Principalement </a:t>
            </a:r>
            <a:r>
              <a:rPr lang="fr"/>
              <a:t>dû aux</a:t>
            </a:r>
            <a:r>
              <a:rPr lang="fr"/>
              <a:t> tarifs qui vont être pratiqués pendant cette période. Cela nous a semblé intéressant de regarder ce sujet là.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e4954a93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e4954a93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Présentation des chiffres clés AirBnB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3e4954a93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3e4954a93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Du coup on a voulu regarder s' il y avait une évolution dans les pratiques tarifaires avant les JO puis pendant les JO. Mais au final avec les bases de données que nous avons trouvé nous n’avons pas pu traiter cette question.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fr"/>
              <a:t>aider les hôtes à satisfaire ses clients sur AirBnB </a:t>
            </a:r>
            <a:endParaRPr/>
          </a:p>
          <a:p>
            <a:pPr indent="-298450" lvl="0" marL="457200" rtl="0" algn="l">
              <a:spcBef>
                <a:spcPts val="0"/>
              </a:spcBef>
              <a:spcAft>
                <a:spcPts val="0"/>
              </a:spcAft>
              <a:buClr>
                <a:schemeClr val="dk1"/>
              </a:buClr>
              <a:buSzPts val="1100"/>
              <a:buChar char="-"/>
            </a:pPr>
            <a:r>
              <a:rPr lang="fr">
                <a:solidFill>
                  <a:schemeClr val="dk1"/>
                </a:solidFill>
              </a:rPr>
              <a:t>Comportement de l’hôte : comment je me comporte avec mes clients ?  pour les super host : la professionnalisation de l’host. </a:t>
            </a:r>
            <a:endParaRPr>
              <a:solidFill>
                <a:schemeClr val="dk1"/>
              </a:solidFill>
            </a:endParaRPr>
          </a:p>
          <a:p>
            <a:pPr indent="-298450" lvl="0" marL="457200" rtl="0" algn="l">
              <a:spcBef>
                <a:spcPts val="0"/>
              </a:spcBef>
              <a:spcAft>
                <a:spcPts val="0"/>
              </a:spcAft>
              <a:buSzPts val="1100"/>
              <a:buChar char="-"/>
            </a:pPr>
            <a:r>
              <a:rPr lang="fr"/>
              <a:t>Qu’est-ce qu’il y a dans un logement ? nb de chambre , … type de logement … ce que les gens aiment. </a:t>
            </a:r>
            <a:r>
              <a:rPr lang="fr">
                <a:solidFill>
                  <a:schemeClr val="dk1"/>
                </a:solidFill>
              </a:rPr>
              <a:t>analyse de la satisfaction : le prix, le nb d’équipement, comment les options proposées sur un logement influent sur son prix et sa note ? </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comment tu choisis le prix adapter en fonction du marché , recommandations sur les prix en fonction de son appartement ?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Recommandations pour la suite : </a:t>
            </a:r>
            <a:endParaRPr/>
          </a:p>
          <a:p>
            <a:pPr indent="0" lvl="0" marL="0" rtl="0" algn="l">
              <a:spcBef>
                <a:spcPts val="0"/>
              </a:spcBef>
              <a:spcAft>
                <a:spcPts val="0"/>
              </a:spcAft>
              <a:buNone/>
            </a:pPr>
            <a:r>
              <a:rPr lang="fr"/>
              <a:t>télécharger dataset. boucle qui importe dataset des autres villes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e5a557e6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e5a557e6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e5a557e6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e5a557e6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d09324d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d09324d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base de données ne contient pas d’information sur le calendrier des réservations.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insideairbnb.com/get-the-data/"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jpg"/><Relationship Id="rId5"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05200" y="2148599"/>
            <a:ext cx="3054600" cy="1600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Paris</a:t>
            </a:r>
            <a:endParaRPr/>
          </a:p>
        </p:txBody>
      </p:sp>
      <p:pic>
        <p:nvPicPr>
          <p:cNvPr id="63" name="Google Shape;63;p13"/>
          <p:cNvPicPr preferRelativeResize="0"/>
          <p:nvPr/>
        </p:nvPicPr>
        <p:blipFill>
          <a:blip r:embed="rId3">
            <a:alphaModFix/>
          </a:blip>
          <a:stretch>
            <a:fillRect/>
          </a:stretch>
        </p:blipFill>
        <p:spPr>
          <a:xfrm>
            <a:off x="3497000" y="885051"/>
            <a:ext cx="2070999" cy="2070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fr"/>
              <a:t>Source</a:t>
            </a:r>
            <a:r>
              <a:rPr lang="fr"/>
              <a:t> </a:t>
            </a:r>
            <a:endParaRPr/>
          </a:p>
        </p:txBody>
      </p:sp>
      <p:sp>
        <p:nvSpPr>
          <p:cNvPr id="120" name="Google Shape;120;p22"/>
          <p:cNvSpPr txBox="1"/>
          <p:nvPr>
            <p:ph idx="1" type="body"/>
          </p:nvPr>
        </p:nvSpPr>
        <p:spPr>
          <a:xfrm>
            <a:off x="311700" y="1225225"/>
            <a:ext cx="8520600" cy="3758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fr" sz="2000">
                <a:latin typeface="Economica"/>
                <a:ea typeface="Economica"/>
                <a:cs typeface="Economica"/>
                <a:sym typeface="Economica"/>
              </a:rPr>
              <a:t>Data source : </a:t>
            </a:r>
            <a:endParaRPr sz="2000">
              <a:latin typeface="Economica"/>
              <a:ea typeface="Economica"/>
              <a:cs typeface="Economica"/>
              <a:sym typeface="Economica"/>
            </a:endParaRPr>
          </a:p>
          <a:p>
            <a:pPr indent="0" lvl="0" marL="0" rtl="0" algn="l">
              <a:lnSpc>
                <a:spcPct val="105000"/>
              </a:lnSpc>
              <a:spcBef>
                <a:spcPts val="1200"/>
              </a:spcBef>
              <a:spcAft>
                <a:spcPts val="0"/>
              </a:spcAft>
              <a:buSzPts val="523"/>
              <a:buNone/>
            </a:pPr>
            <a:r>
              <a:rPr lang="fr" sz="2000" u="sng">
                <a:solidFill>
                  <a:schemeClr val="hlink"/>
                </a:solidFill>
                <a:latin typeface="Economica"/>
                <a:ea typeface="Economica"/>
                <a:cs typeface="Economica"/>
                <a:sym typeface="Economica"/>
                <a:hlinkClick r:id="rId3"/>
              </a:rPr>
              <a:t>http://insideairbnb.com/get-the-data/</a:t>
            </a:r>
            <a:r>
              <a:rPr lang="fr" sz="2000">
                <a:latin typeface="Economica"/>
                <a:ea typeface="Economica"/>
                <a:cs typeface="Economica"/>
                <a:sym typeface="Economica"/>
              </a:rPr>
              <a:t> </a:t>
            </a:r>
            <a:endParaRPr sz="2000">
              <a:latin typeface="Economica"/>
              <a:ea typeface="Economica"/>
              <a:cs typeface="Economica"/>
              <a:sym typeface="Economica"/>
            </a:endParaRPr>
          </a:p>
          <a:p>
            <a:pPr indent="0" lvl="0" marL="0" rtl="0" algn="l">
              <a:lnSpc>
                <a:spcPct val="105000"/>
              </a:lnSpc>
              <a:spcBef>
                <a:spcPts val="1200"/>
              </a:spcBef>
              <a:spcAft>
                <a:spcPts val="0"/>
              </a:spcAft>
              <a:buClr>
                <a:schemeClr val="dk1"/>
              </a:buClr>
              <a:buSzPts val="523"/>
              <a:buFont typeface="Arial"/>
              <a:buNone/>
            </a:pPr>
            <a:r>
              <a:rPr lang="fr" sz="2000">
                <a:latin typeface="Economica"/>
                <a:ea typeface="Economica"/>
                <a:cs typeface="Economica"/>
                <a:sym typeface="Economica"/>
              </a:rPr>
              <a:t>Informations basiques </a:t>
            </a:r>
            <a:endParaRPr sz="2000">
              <a:latin typeface="Economica"/>
              <a:ea typeface="Economica"/>
              <a:cs typeface="Economica"/>
              <a:sym typeface="Economica"/>
            </a:endParaRPr>
          </a:p>
          <a:p>
            <a:pPr indent="-355600" lvl="0" marL="457200" rtl="0" algn="l">
              <a:lnSpc>
                <a:spcPct val="105000"/>
              </a:lnSpc>
              <a:spcBef>
                <a:spcPts val="1200"/>
              </a:spcBef>
              <a:spcAft>
                <a:spcPts val="0"/>
              </a:spcAft>
              <a:buSzPts val="2000"/>
              <a:buFont typeface="Economica"/>
              <a:buChar char="●"/>
            </a:pPr>
            <a:r>
              <a:rPr lang="fr" sz="2000">
                <a:latin typeface="Economica"/>
                <a:ea typeface="Economica"/>
                <a:cs typeface="Economica"/>
                <a:sym typeface="Economica"/>
              </a:rPr>
              <a:t>56 726 lignes </a:t>
            </a:r>
            <a:endParaRPr sz="2000">
              <a:latin typeface="Economica"/>
              <a:ea typeface="Economica"/>
              <a:cs typeface="Economica"/>
              <a:sym typeface="Economica"/>
            </a:endParaRPr>
          </a:p>
          <a:p>
            <a:pPr indent="-355600" lvl="0" marL="457200" rtl="0" algn="l">
              <a:lnSpc>
                <a:spcPct val="105000"/>
              </a:lnSpc>
              <a:spcBef>
                <a:spcPts val="0"/>
              </a:spcBef>
              <a:spcAft>
                <a:spcPts val="0"/>
              </a:spcAft>
              <a:buSzPts val="2000"/>
              <a:buFont typeface="Economica"/>
              <a:buChar char="●"/>
            </a:pPr>
            <a:r>
              <a:rPr lang="fr" sz="2000">
                <a:latin typeface="Economica"/>
                <a:ea typeface="Economica"/>
                <a:cs typeface="Economica"/>
                <a:sym typeface="Economica"/>
              </a:rPr>
              <a:t>75 colonnes </a:t>
            </a:r>
            <a:endParaRPr sz="2000">
              <a:latin typeface="Economica"/>
              <a:ea typeface="Economica"/>
              <a:cs typeface="Economica"/>
              <a:sym typeface="Economica"/>
            </a:endParaRPr>
          </a:p>
          <a:p>
            <a:pPr indent="-355600" lvl="0" marL="457200" rtl="0" algn="l">
              <a:lnSpc>
                <a:spcPct val="105000"/>
              </a:lnSpc>
              <a:spcBef>
                <a:spcPts val="0"/>
              </a:spcBef>
              <a:spcAft>
                <a:spcPts val="0"/>
              </a:spcAft>
              <a:buSzPts val="2000"/>
              <a:buFont typeface="Economica"/>
              <a:buChar char="●"/>
            </a:pPr>
            <a:r>
              <a:rPr lang="fr" sz="2000">
                <a:latin typeface="Economica"/>
                <a:ea typeface="Economica"/>
                <a:cs typeface="Economica"/>
                <a:sym typeface="Economica"/>
              </a:rPr>
              <a:t>Mise à jour mars 2023</a:t>
            </a:r>
            <a:endParaRPr sz="2000">
              <a:latin typeface="Economica"/>
              <a:ea typeface="Economica"/>
              <a:cs typeface="Economica"/>
              <a:sym typeface="Economica"/>
            </a:endParaRPr>
          </a:p>
          <a:p>
            <a:pPr indent="-355600" lvl="0" marL="457200" rtl="0" algn="l">
              <a:lnSpc>
                <a:spcPct val="105000"/>
              </a:lnSpc>
              <a:spcBef>
                <a:spcPts val="0"/>
              </a:spcBef>
              <a:spcAft>
                <a:spcPts val="0"/>
              </a:spcAft>
              <a:buSzPts val="2000"/>
              <a:buFont typeface="Economica"/>
              <a:buChar char="●"/>
            </a:pPr>
            <a:r>
              <a:rPr lang="fr" sz="2000">
                <a:latin typeface="Economica"/>
                <a:ea typeface="Economica"/>
                <a:cs typeface="Economica"/>
                <a:sym typeface="Economica"/>
              </a:rPr>
              <a:t>Couvre une période d’un an</a:t>
            </a:r>
            <a:endParaRPr sz="2000">
              <a:latin typeface="Economica"/>
              <a:ea typeface="Economica"/>
              <a:cs typeface="Economica"/>
              <a:sym typeface="Economica"/>
            </a:endParaRPr>
          </a:p>
          <a:p>
            <a:pPr indent="-355600" lvl="0" marL="457200" rtl="0" algn="l">
              <a:lnSpc>
                <a:spcPct val="105000"/>
              </a:lnSpc>
              <a:spcBef>
                <a:spcPts val="0"/>
              </a:spcBef>
              <a:spcAft>
                <a:spcPts val="0"/>
              </a:spcAft>
              <a:buSzPts val="2000"/>
              <a:buFont typeface="Economica"/>
              <a:buChar char="●"/>
            </a:pPr>
            <a:r>
              <a:rPr lang="fr" sz="2000">
                <a:latin typeface="Economica"/>
                <a:ea typeface="Economica"/>
                <a:cs typeface="Economica"/>
                <a:sym typeface="Economica"/>
              </a:rPr>
              <a:t>Une base de données relativement propre</a:t>
            </a:r>
            <a:endParaRPr sz="2000">
              <a:latin typeface="Economica"/>
              <a:ea typeface="Economica"/>
              <a:cs typeface="Economica"/>
              <a:sym typeface="Economica"/>
            </a:endParaRPr>
          </a:p>
          <a:p>
            <a:pPr indent="0" lvl="0" marL="0" rtl="0" algn="l">
              <a:lnSpc>
                <a:spcPct val="105000"/>
              </a:lnSpc>
              <a:spcBef>
                <a:spcPts val="1200"/>
              </a:spcBef>
              <a:spcAft>
                <a:spcPts val="0"/>
              </a:spcAft>
              <a:buClr>
                <a:schemeClr val="dk1"/>
              </a:buClr>
              <a:buSzPts val="523"/>
              <a:buFont typeface="Arial"/>
              <a:buNone/>
            </a:pPr>
            <a:r>
              <a:t/>
            </a:r>
            <a:endParaRPr sz="2000">
              <a:latin typeface="Economica"/>
              <a:ea typeface="Economica"/>
              <a:cs typeface="Economica"/>
              <a:sym typeface="Economica"/>
            </a:endParaRPr>
          </a:p>
          <a:p>
            <a:pPr indent="0" lvl="0" marL="0" rtl="0" algn="l">
              <a:lnSpc>
                <a:spcPct val="105000"/>
              </a:lnSpc>
              <a:spcBef>
                <a:spcPts val="1200"/>
              </a:spcBef>
              <a:spcAft>
                <a:spcPts val="1200"/>
              </a:spcAft>
              <a:buSzPts val="523"/>
              <a:buNone/>
            </a:pPr>
            <a:r>
              <a:t/>
            </a:r>
            <a:endParaRPr sz="2000">
              <a:latin typeface="Economica"/>
              <a:ea typeface="Economica"/>
              <a:cs typeface="Economica"/>
              <a:sym typeface="Economica"/>
            </a:endParaRPr>
          </a:p>
        </p:txBody>
      </p:sp>
      <p:pic>
        <p:nvPicPr>
          <p:cNvPr id="121" name="Google Shape;121;p22"/>
          <p:cNvPicPr preferRelativeResize="0"/>
          <p:nvPr/>
        </p:nvPicPr>
        <p:blipFill>
          <a:blip r:embed="rId4">
            <a:alphaModFix/>
          </a:blip>
          <a:stretch>
            <a:fillRect/>
          </a:stretch>
        </p:blipFill>
        <p:spPr>
          <a:xfrm>
            <a:off x="4572004" y="476575"/>
            <a:ext cx="4128073" cy="3918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ctrTitle"/>
          </p:nvPr>
        </p:nvSpPr>
        <p:spPr>
          <a:xfrm>
            <a:off x="3044700" y="1221750"/>
            <a:ext cx="3054600" cy="270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fr"/>
              <a:t>Adopter un comportement approprié en tant qu’hôte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fr"/>
              <a:t>Les s</a:t>
            </a:r>
            <a:r>
              <a:rPr lang="fr"/>
              <a:t>uper-hôtes</a:t>
            </a:r>
            <a:endParaRPr/>
          </a:p>
        </p:txBody>
      </p:sp>
      <p:sp>
        <p:nvSpPr>
          <p:cNvPr id="132" name="Google Shape;132;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4"/>
          <p:cNvPicPr preferRelativeResize="0"/>
          <p:nvPr/>
        </p:nvPicPr>
        <p:blipFill>
          <a:blip r:embed="rId3">
            <a:alphaModFix/>
          </a:blip>
          <a:stretch>
            <a:fillRect/>
          </a:stretch>
        </p:blipFill>
        <p:spPr>
          <a:xfrm>
            <a:off x="3827649" y="2154300"/>
            <a:ext cx="1400300" cy="2142075"/>
          </a:xfrm>
          <a:prstGeom prst="rect">
            <a:avLst/>
          </a:prstGeom>
          <a:noFill/>
          <a:ln>
            <a:noFill/>
          </a:ln>
        </p:spPr>
      </p:pic>
      <p:sp>
        <p:nvSpPr>
          <p:cNvPr id="134" name="Google Shape;134;p24"/>
          <p:cNvSpPr txBox="1"/>
          <p:nvPr/>
        </p:nvSpPr>
        <p:spPr>
          <a:xfrm>
            <a:off x="311700" y="1496805"/>
            <a:ext cx="2779800" cy="102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latin typeface="Open Sans"/>
                <a:ea typeface="Open Sans"/>
                <a:cs typeface="Open Sans"/>
                <a:sym typeface="Open Sans"/>
              </a:rPr>
              <a:t>Expérience</a:t>
            </a:r>
            <a:endParaRPr b="1">
              <a:latin typeface="Open Sans"/>
              <a:ea typeface="Open Sans"/>
              <a:cs typeface="Open Sans"/>
              <a:sym typeface="Open Sans"/>
            </a:endParaRPr>
          </a:p>
          <a:p>
            <a:pPr indent="0" lvl="0" marL="0" rtl="0" algn="ctr">
              <a:spcBef>
                <a:spcPts val="1000"/>
              </a:spcBef>
              <a:spcAft>
                <a:spcPts val="0"/>
              </a:spcAft>
              <a:buNone/>
            </a:pPr>
            <a:r>
              <a:rPr lang="fr" sz="1200">
                <a:solidFill>
                  <a:srgbClr val="222222"/>
                </a:solidFill>
                <a:highlight>
                  <a:srgbClr val="FFFFFF"/>
                </a:highlight>
                <a:latin typeface="Roboto"/>
                <a:ea typeface="Roboto"/>
                <a:cs typeface="Roboto"/>
                <a:sym typeface="Roboto"/>
              </a:rPr>
              <a:t>au moins </a:t>
            </a:r>
            <a:r>
              <a:rPr lang="fr" sz="1200">
                <a:solidFill>
                  <a:srgbClr val="222222"/>
                </a:solidFill>
                <a:highlight>
                  <a:srgbClr val="FFFFFF"/>
                </a:highlight>
                <a:latin typeface="Roboto"/>
                <a:ea typeface="Roboto"/>
                <a:cs typeface="Roboto"/>
                <a:sym typeface="Roboto"/>
              </a:rPr>
              <a:t>10 séjours </a:t>
            </a:r>
            <a:endParaRPr sz="1200">
              <a:solidFill>
                <a:srgbClr val="222222"/>
              </a:solidFill>
              <a:highlight>
                <a:srgbClr val="FFFFFF"/>
              </a:highlight>
              <a:latin typeface="Roboto"/>
              <a:ea typeface="Roboto"/>
              <a:cs typeface="Roboto"/>
              <a:sym typeface="Roboto"/>
            </a:endParaRPr>
          </a:p>
          <a:p>
            <a:pPr indent="0" lvl="0" marL="0" rtl="0" algn="ctr">
              <a:spcBef>
                <a:spcPts val="1000"/>
              </a:spcBef>
              <a:spcAft>
                <a:spcPts val="1000"/>
              </a:spcAft>
              <a:buNone/>
            </a:pPr>
            <a:r>
              <a:rPr lang="fr" sz="1200">
                <a:solidFill>
                  <a:srgbClr val="222222"/>
                </a:solidFill>
                <a:highlight>
                  <a:srgbClr val="FFFFFF"/>
                </a:highlight>
                <a:latin typeface="Roboto"/>
                <a:ea typeface="Roboto"/>
                <a:cs typeface="Roboto"/>
                <a:sym typeface="Roboto"/>
              </a:rPr>
              <a:t>ou 100 nuits au cours d’année écoulée </a:t>
            </a:r>
            <a:endParaRPr>
              <a:latin typeface="Open Sans"/>
              <a:ea typeface="Open Sans"/>
              <a:cs typeface="Open Sans"/>
              <a:sym typeface="Open Sans"/>
            </a:endParaRPr>
          </a:p>
        </p:txBody>
      </p:sp>
      <p:sp>
        <p:nvSpPr>
          <p:cNvPr id="135" name="Google Shape;135;p24"/>
          <p:cNvSpPr txBox="1"/>
          <p:nvPr/>
        </p:nvSpPr>
        <p:spPr>
          <a:xfrm>
            <a:off x="6080205" y="1465874"/>
            <a:ext cx="2403300" cy="71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latin typeface="Open Sans"/>
                <a:ea typeface="Open Sans"/>
                <a:cs typeface="Open Sans"/>
                <a:sym typeface="Open Sans"/>
              </a:rPr>
              <a:t>Taux de réponse</a:t>
            </a:r>
            <a:endParaRPr b="1">
              <a:latin typeface="Open Sans"/>
              <a:ea typeface="Open Sans"/>
              <a:cs typeface="Open Sans"/>
              <a:sym typeface="Open Sans"/>
            </a:endParaRPr>
          </a:p>
          <a:p>
            <a:pPr indent="0" lvl="0" marL="0" rtl="0" algn="ctr">
              <a:spcBef>
                <a:spcPts val="1000"/>
              </a:spcBef>
              <a:spcAft>
                <a:spcPts val="1000"/>
              </a:spcAft>
              <a:buNone/>
            </a:pPr>
            <a:r>
              <a:rPr lang="fr" sz="1200">
                <a:solidFill>
                  <a:srgbClr val="222222"/>
                </a:solidFill>
                <a:highlight>
                  <a:srgbClr val="FFFFFF"/>
                </a:highlight>
                <a:latin typeface="Roboto"/>
                <a:ea typeface="Roboto"/>
                <a:cs typeface="Roboto"/>
                <a:sym typeface="Roboto"/>
              </a:rPr>
              <a:t>90% ou plus</a:t>
            </a:r>
            <a:r>
              <a:rPr lang="fr" sz="1200">
                <a:solidFill>
                  <a:srgbClr val="222222"/>
                </a:solidFill>
                <a:highlight>
                  <a:srgbClr val="FFFFFF"/>
                </a:highlight>
                <a:latin typeface="Roboto"/>
                <a:ea typeface="Roboto"/>
                <a:cs typeface="Roboto"/>
                <a:sym typeface="Roboto"/>
              </a:rPr>
              <a:t> </a:t>
            </a:r>
            <a:endParaRPr>
              <a:latin typeface="Open Sans"/>
              <a:ea typeface="Open Sans"/>
              <a:cs typeface="Open Sans"/>
              <a:sym typeface="Open Sans"/>
            </a:endParaRPr>
          </a:p>
        </p:txBody>
      </p:sp>
      <p:sp>
        <p:nvSpPr>
          <p:cNvPr id="136" name="Google Shape;136;p24"/>
          <p:cNvSpPr txBox="1"/>
          <p:nvPr/>
        </p:nvSpPr>
        <p:spPr>
          <a:xfrm>
            <a:off x="6159714" y="3737025"/>
            <a:ext cx="2403300" cy="71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latin typeface="Open Sans"/>
                <a:ea typeface="Open Sans"/>
                <a:cs typeface="Open Sans"/>
                <a:sym typeface="Open Sans"/>
              </a:rPr>
              <a:t>Taux d’annulation</a:t>
            </a:r>
            <a:endParaRPr b="1">
              <a:latin typeface="Open Sans"/>
              <a:ea typeface="Open Sans"/>
              <a:cs typeface="Open Sans"/>
              <a:sym typeface="Open Sans"/>
            </a:endParaRPr>
          </a:p>
          <a:p>
            <a:pPr indent="0" lvl="0" marL="0" rtl="0" algn="ctr">
              <a:spcBef>
                <a:spcPts val="1000"/>
              </a:spcBef>
              <a:spcAft>
                <a:spcPts val="1000"/>
              </a:spcAft>
              <a:buNone/>
            </a:pPr>
            <a:r>
              <a:rPr lang="fr" sz="1200">
                <a:solidFill>
                  <a:srgbClr val="222222"/>
                </a:solidFill>
                <a:highlight>
                  <a:srgbClr val="FFFFFF"/>
                </a:highlight>
                <a:latin typeface="Roboto"/>
                <a:ea typeface="Roboto"/>
                <a:cs typeface="Roboto"/>
                <a:sym typeface="Roboto"/>
              </a:rPr>
              <a:t>Moins 1%</a:t>
            </a:r>
            <a:endParaRPr>
              <a:latin typeface="Open Sans"/>
              <a:ea typeface="Open Sans"/>
              <a:cs typeface="Open Sans"/>
              <a:sym typeface="Open Sans"/>
            </a:endParaRPr>
          </a:p>
        </p:txBody>
      </p:sp>
      <p:sp>
        <p:nvSpPr>
          <p:cNvPr id="137" name="Google Shape;137;p24"/>
          <p:cNvSpPr txBox="1"/>
          <p:nvPr/>
        </p:nvSpPr>
        <p:spPr>
          <a:xfrm>
            <a:off x="589580" y="3345790"/>
            <a:ext cx="2403300" cy="121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latin typeface="Open Sans"/>
                <a:ea typeface="Open Sans"/>
                <a:cs typeface="Open Sans"/>
                <a:sym typeface="Open Sans"/>
              </a:rPr>
              <a:t>Etoiles </a:t>
            </a:r>
            <a:endParaRPr b="1">
              <a:latin typeface="Open Sans"/>
              <a:ea typeface="Open Sans"/>
              <a:cs typeface="Open Sans"/>
              <a:sym typeface="Open Sans"/>
            </a:endParaRPr>
          </a:p>
          <a:p>
            <a:pPr indent="0" lvl="0" marL="0" rtl="0" algn="ctr">
              <a:spcBef>
                <a:spcPts val="1000"/>
              </a:spcBef>
              <a:spcAft>
                <a:spcPts val="0"/>
              </a:spcAft>
              <a:buNone/>
            </a:pPr>
            <a:r>
              <a:rPr lang="fr" sz="1200">
                <a:solidFill>
                  <a:srgbClr val="222222"/>
                </a:solidFill>
                <a:highlight>
                  <a:srgbClr val="FFFFFF"/>
                </a:highlight>
                <a:latin typeface="Roboto"/>
                <a:ea typeface="Roboto"/>
                <a:cs typeface="Roboto"/>
                <a:sym typeface="Roboto"/>
              </a:rPr>
              <a:t>Au moins 80% de 5 étoiles</a:t>
            </a:r>
            <a:endParaRPr sz="1200">
              <a:solidFill>
                <a:srgbClr val="222222"/>
              </a:solidFill>
              <a:highlight>
                <a:srgbClr val="FFFFFF"/>
              </a:highlight>
              <a:latin typeface="Roboto"/>
              <a:ea typeface="Roboto"/>
              <a:cs typeface="Roboto"/>
              <a:sym typeface="Roboto"/>
            </a:endParaRPr>
          </a:p>
          <a:p>
            <a:pPr indent="0" lvl="0" marL="0" rtl="0" algn="ctr">
              <a:spcBef>
                <a:spcPts val="1000"/>
              </a:spcBef>
              <a:spcAft>
                <a:spcPts val="1000"/>
              </a:spcAft>
              <a:buNone/>
            </a:pPr>
            <a:r>
              <a:rPr lang="fr" sz="1200">
                <a:solidFill>
                  <a:srgbClr val="222222"/>
                </a:solidFill>
                <a:highlight>
                  <a:srgbClr val="FFFFFF"/>
                </a:highlight>
                <a:latin typeface="Roboto"/>
                <a:ea typeface="Roboto"/>
                <a:cs typeface="Roboto"/>
                <a:sym typeface="Roboto"/>
              </a:rPr>
              <a:t>Evaluation générale de au moins 4.8 étoiles </a:t>
            </a:r>
            <a:endParaRPr sz="1200">
              <a:solidFill>
                <a:srgbClr val="222222"/>
              </a:solidFill>
              <a:highlight>
                <a:srgbClr val="FFFFFF"/>
              </a:highlight>
              <a:latin typeface="Roboto"/>
              <a:ea typeface="Roboto"/>
              <a:cs typeface="Roboto"/>
              <a:sym typeface="Roboto"/>
            </a:endParaRPr>
          </a:p>
        </p:txBody>
      </p:sp>
      <p:cxnSp>
        <p:nvCxnSpPr>
          <p:cNvPr id="138" name="Google Shape;138;p24"/>
          <p:cNvCxnSpPr/>
          <p:nvPr/>
        </p:nvCxnSpPr>
        <p:spPr>
          <a:xfrm>
            <a:off x="3068375" y="1713089"/>
            <a:ext cx="1307100" cy="429600"/>
          </a:xfrm>
          <a:prstGeom prst="bentConnector3">
            <a:avLst>
              <a:gd fmla="val 99486" name="adj1"/>
            </a:avLst>
          </a:prstGeom>
          <a:noFill/>
          <a:ln cap="flat" cmpd="sng" w="28575">
            <a:solidFill>
              <a:schemeClr val="dk2"/>
            </a:solidFill>
            <a:prstDash val="dot"/>
            <a:round/>
            <a:headEnd len="med" w="med" type="none"/>
            <a:tailEnd len="med" w="med" type="none"/>
          </a:ln>
        </p:spPr>
      </p:cxnSp>
      <p:cxnSp>
        <p:nvCxnSpPr>
          <p:cNvPr id="139" name="Google Shape;139;p24"/>
          <p:cNvCxnSpPr/>
          <p:nvPr/>
        </p:nvCxnSpPr>
        <p:spPr>
          <a:xfrm flipH="1">
            <a:off x="4746158" y="1720650"/>
            <a:ext cx="1552500" cy="426000"/>
          </a:xfrm>
          <a:prstGeom prst="bentConnector3">
            <a:avLst>
              <a:gd fmla="val 99448" name="adj1"/>
            </a:avLst>
          </a:prstGeom>
          <a:noFill/>
          <a:ln cap="flat" cmpd="sng" w="28575">
            <a:solidFill>
              <a:schemeClr val="dk2"/>
            </a:solidFill>
            <a:prstDash val="dot"/>
            <a:round/>
            <a:headEnd len="med" w="med" type="none"/>
            <a:tailEnd len="med" w="med" type="none"/>
          </a:ln>
        </p:spPr>
      </p:cxnSp>
      <p:cxnSp>
        <p:nvCxnSpPr>
          <p:cNvPr id="140" name="Google Shape;140;p24"/>
          <p:cNvCxnSpPr/>
          <p:nvPr/>
        </p:nvCxnSpPr>
        <p:spPr>
          <a:xfrm flipH="1" rot="10800000">
            <a:off x="2916680" y="3262390"/>
            <a:ext cx="1178400" cy="612600"/>
          </a:xfrm>
          <a:prstGeom prst="bentConnector3">
            <a:avLst>
              <a:gd fmla="val 50000" name="adj1"/>
            </a:avLst>
          </a:prstGeom>
          <a:noFill/>
          <a:ln cap="flat" cmpd="sng" w="28575">
            <a:solidFill>
              <a:schemeClr val="dk2"/>
            </a:solidFill>
            <a:prstDash val="dot"/>
            <a:round/>
            <a:headEnd len="med" w="med" type="none"/>
            <a:tailEnd len="med" w="med" type="none"/>
          </a:ln>
        </p:spPr>
      </p:cxnSp>
      <p:cxnSp>
        <p:nvCxnSpPr>
          <p:cNvPr id="141" name="Google Shape;141;p24"/>
          <p:cNvCxnSpPr/>
          <p:nvPr/>
        </p:nvCxnSpPr>
        <p:spPr>
          <a:xfrm>
            <a:off x="5100225" y="3222475"/>
            <a:ext cx="1184400" cy="638700"/>
          </a:xfrm>
          <a:prstGeom prst="bentConnector3">
            <a:avLst>
              <a:gd fmla="val 50000" name="adj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Au fils des ans</a:t>
            </a:r>
            <a:endParaRPr/>
          </a:p>
        </p:txBody>
      </p:sp>
      <p:sp>
        <p:nvSpPr>
          <p:cNvPr id="147" name="Google Shape;147;p25"/>
          <p:cNvSpPr txBox="1"/>
          <p:nvPr>
            <p:ph idx="1" type="body"/>
          </p:nvPr>
        </p:nvSpPr>
        <p:spPr>
          <a:xfrm>
            <a:off x="4666000" y="1283475"/>
            <a:ext cx="37287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5" title="Graphique"/>
          <p:cNvPicPr preferRelativeResize="0"/>
          <p:nvPr/>
        </p:nvPicPr>
        <p:blipFill rotWithShape="1">
          <a:blip r:embed="rId3">
            <a:alphaModFix/>
          </a:blip>
          <a:srcRect b="0" l="6700" r="-6700" t="0"/>
          <a:stretch/>
        </p:blipFill>
        <p:spPr>
          <a:xfrm>
            <a:off x="453050" y="1569350"/>
            <a:ext cx="3587349" cy="2950324"/>
          </a:xfrm>
          <a:prstGeom prst="rect">
            <a:avLst/>
          </a:prstGeom>
          <a:noFill/>
          <a:ln>
            <a:noFill/>
          </a:ln>
        </p:spPr>
      </p:pic>
      <p:pic>
        <p:nvPicPr>
          <p:cNvPr id="149" name="Google Shape;149;p25" title="Graphique"/>
          <p:cNvPicPr preferRelativeResize="0"/>
          <p:nvPr/>
        </p:nvPicPr>
        <p:blipFill>
          <a:blip r:embed="rId4">
            <a:alphaModFix/>
          </a:blip>
          <a:stretch>
            <a:fillRect/>
          </a:stretch>
        </p:blipFill>
        <p:spPr>
          <a:xfrm>
            <a:off x="4119575" y="1225225"/>
            <a:ext cx="4712724" cy="3537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55" name="Google Shape;155;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6"/>
          <p:cNvPicPr preferRelativeResize="0"/>
          <p:nvPr/>
        </p:nvPicPr>
        <p:blipFill>
          <a:blip r:embed="rId3">
            <a:alphaModFix/>
          </a:blip>
          <a:stretch>
            <a:fillRect/>
          </a:stretch>
        </p:blipFill>
        <p:spPr>
          <a:xfrm>
            <a:off x="73825" y="152150"/>
            <a:ext cx="8862825" cy="4762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7"/>
          <p:cNvPicPr preferRelativeResize="0"/>
          <p:nvPr/>
        </p:nvPicPr>
        <p:blipFill>
          <a:blip r:embed="rId3">
            <a:alphaModFix/>
          </a:blip>
          <a:stretch>
            <a:fillRect/>
          </a:stretch>
        </p:blipFill>
        <p:spPr>
          <a:xfrm>
            <a:off x="784449" y="340999"/>
            <a:ext cx="7422701" cy="4461500"/>
          </a:xfrm>
          <a:prstGeom prst="rect">
            <a:avLst/>
          </a:prstGeom>
          <a:noFill/>
          <a:ln cap="flat" cmpd="sng" w="9525">
            <a:solidFill>
              <a:schemeClr val="lt1"/>
            </a:solidFill>
            <a:prstDash val="solid"/>
            <a:round/>
            <a:headEnd len="sm" w="sm" type="none"/>
            <a:tailEnd len="sm" w="sm" type="none"/>
          </a:ln>
        </p:spPr>
      </p:pic>
      <p:cxnSp>
        <p:nvCxnSpPr>
          <p:cNvPr id="162" name="Google Shape;162;p27"/>
          <p:cNvCxnSpPr/>
          <p:nvPr/>
        </p:nvCxnSpPr>
        <p:spPr>
          <a:xfrm rot="10800000">
            <a:off x="2073275" y="1934225"/>
            <a:ext cx="1551900" cy="635400"/>
          </a:xfrm>
          <a:prstGeom prst="bentConnector3">
            <a:avLst>
              <a:gd fmla="val -1904" name="adj1"/>
            </a:avLst>
          </a:prstGeom>
          <a:noFill/>
          <a:ln cap="flat" cmpd="sng" w="38100">
            <a:solidFill>
              <a:schemeClr val="dk1"/>
            </a:solidFill>
            <a:prstDash val="dot"/>
            <a:round/>
            <a:headEnd len="med" w="med" type="none"/>
            <a:tailEnd len="med" w="med" type="none"/>
          </a:ln>
        </p:spPr>
      </p:cxnSp>
      <p:cxnSp>
        <p:nvCxnSpPr>
          <p:cNvPr id="163" name="Google Shape;163;p27"/>
          <p:cNvCxnSpPr/>
          <p:nvPr/>
        </p:nvCxnSpPr>
        <p:spPr>
          <a:xfrm rot="10800000">
            <a:off x="5553500" y="2750150"/>
            <a:ext cx="1118700" cy="542400"/>
          </a:xfrm>
          <a:prstGeom prst="bentConnector3">
            <a:avLst>
              <a:gd fmla="val 0" name="adj1"/>
            </a:avLst>
          </a:prstGeom>
          <a:noFill/>
          <a:ln cap="flat" cmpd="sng" w="38100">
            <a:solidFill>
              <a:schemeClr val="dk1"/>
            </a:solidFill>
            <a:prstDash val="dot"/>
            <a:round/>
            <a:headEnd len="med" w="med" type="none"/>
            <a:tailEnd len="med" w="med" type="none"/>
          </a:ln>
        </p:spPr>
      </p:cxnSp>
      <p:sp>
        <p:nvSpPr>
          <p:cNvPr id="164" name="Google Shape;164;p27"/>
          <p:cNvSpPr txBox="1"/>
          <p:nvPr/>
        </p:nvSpPr>
        <p:spPr>
          <a:xfrm>
            <a:off x="1393375" y="1426950"/>
            <a:ext cx="14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pen Sans"/>
                <a:ea typeface="Open Sans"/>
                <a:cs typeface="Open Sans"/>
                <a:sym typeface="Open Sans"/>
              </a:rPr>
              <a:t>superhôtes</a:t>
            </a:r>
            <a:endParaRPr>
              <a:latin typeface="Open Sans"/>
              <a:ea typeface="Open Sans"/>
              <a:cs typeface="Open Sans"/>
              <a:sym typeface="Open Sans"/>
            </a:endParaRPr>
          </a:p>
        </p:txBody>
      </p:sp>
      <p:sp>
        <p:nvSpPr>
          <p:cNvPr id="165" name="Google Shape;165;p27"/>
          <p:cNvSpPr txBox="1"/>
          <p:nvPr/>
        </p:nvSpPr>
        <p:spPr>
          <a:xfrm>
            <a:off x="6304975" y="3274475"/>
            <a:ext cx="12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pen Sans"/>
                <a:ea typeface="Open Sans"/>
                <a:cs typeface="Open Sans"/>
                <a:sym typeface="Open Sans"/>
              </a:rPr>
              <a:t>hôtes </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ctrTitle"/>
          </p:nvPr>
        </p:nvSpPr>
        <p:spPr>
          <a:xfrm>
            <a:off x="3044700" y="1831799"/>
            <a:ext cx="3054600" cy="1479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fr"/>
              <a:t>Equiper son logement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idx="1" type="body"/>
          </p:nvPr>
        </p:nvSpPr>
        <p:spPr>
          <a:xfrm>
            <a:off x="3840650" y="1225225"/>
            <a:ext cx="49917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équipements :</a:t>
            </a:r>
            <a:endParaRPr/>
          </a:p>
        </p:txBody>
      </p:sp>
      <p:sp>
        <p:nvSpPr>
          <p:cNvPr id="176" name="Google Shape;176;p29"/>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Les équipements d’un logement </a:t>
            </a:r>
            <a:endParaRPr/>
          </a:p>
        </p:txBody>
      </p:sp>
      <p:sp>
        <p:nvSpPr>
          <p:cNvPr id="177" name="Google Shape;177;p29"/>
          <p:cNvSpPr txBox="1"/>
          <p:nvPr>
            <p:ph idx="1" type="body"/>
          </p:nvPr>
        </p:nvSpPr>
        <p:spPr>
          <a:xfrm>
            <a:off x="311700" y="1225225"/>
            <a:ext cx="34680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4 types de logements :</a:t>
            </a:r>
            <a:endParaRPr/>
          </a:p>
        </p:txBody>
      </p:sp>
      <p:pic>
        <p:nvPicPr>
          <p:cNvPr id="178" name="Google Shape;178;p29"/>
          <p:cNvPicPr preferRelativeResize="0"/>
          <p:nvPr/>
        </p:nvPicPr>
        <p:blipFill>
          <a:blip r:embed="rId3">
            <a:alphaModFix/>
          </a:blip>
          <a:stretch>
            <a:fillRect/>
          </a:stretch>
        </p:blipFill>
        <p:spPr>
          <a:xfrm>
            <a:off x="6294525" y="1739300"/>
            <a:ext cx="2680276" cy="2488551"/>
          </a:xfrm>
          <a:prstGeom prst="rect">
            <a:avLst/>
          </a:prstGeom>
          <a:noFill/>
          <a:ln>
            <a:noFill/>
          </a:ln>
        </p:spPr>
      </p:pic>
      <p:pic>
        <p:nvPicPr>
          <p:cNvPr id="179" name="Google Shape;179;p29"/>
          <p:cNvPicPr preferRelativeResize="0"/>
          <p:nvPr/>
        </p:nvPicPr>
        <p:blipFill rotWithShape="1">
          <a:blip r:embed="rId4">
            <a:alphaModFix/>
          </a:blip>
          <a:srcRect b="0" l="0" r="6933" t="26664"/>
          <a:stretch/>
        </p:blipFill>
        <p:spPr>
          <a:xfrm>
            <a:off x="3687050" y="1739300"/>
            <a:ext cx="2607474" cy="1492325"/>
          </a:xfrm>
          <a:prstGeom prst="rect">
            <a:avLst/>
          </a:prstGeom>
          <a:noFill/>
          <a:ln>
            <a:noFill/>
          </a:ln>
        </p:spPr>
      </p:pic>
      <p:pic>
        <p:nvPicPr>
          <p:cNvPr id="180" name="Google Shape;180;p29"/>
          <p:cNvPicPr preferRelativeResize="0"/>
          <p:nvPr/>
        </p:nvPicPr>
        <p:blipFill rotWithShape="1">
          <a:blip r:embed="rId5">
            <a:alphaModFix/>
          </a:blip>
          <a:srcRect b="24448" l="0" r="4030" t="0"/>
          <a:stretch/>
        </p:blipFill>
        <p:spPr>
          <a:xfrm>
            <a:off x="3907000" y="3352825"/>
            <a:ext cx="998825" cy="1587851"/>
          </a:xfrm>
          <a:prstGeom prst="rect">
            <a:avLst/>
          </a:prstGeom>
          <a:noFill/>
          <a:ln>
            <a:noFill/>
          </a:ln>
        </p:spPr>
      </p:pic>
      <p:pic>
        <p:nvPicPr>
          <p:cNvPr id="181" name="Google Shape;181;p29"/>
          <p:cNvPicPr preferRelativeResize="0"/>
          <p:nvPr/>
        </p:nvPicPr>
        <p:blipFill>
          <a:blip r:embed="rId6">
            <a:alphaModFix/>
          </a:blip>
          <a:stretch>
            <a:fillRect/>
          </a:stretch>
        </p:blipFill>
        <p:spPr>
          <a:xfrm>
            <a:off x="674375" y="1795172"/>
            <a:ext cx="1659900" cy="122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fr"/>
              <a:t>Nettoyage des données “amenities”</a:t>
            </a:r>
            <a:endParaRPr sz="1050">
              <a:highlight>
                <a:srgbClr val="FFFFFF"/>
              </a:highlight>
              <a:latin typeface="Arial"/>
              <a:ea typeface="Arial"/>
              <a:cs typeface="Arial"/>
              <a:sym typeface="Arial"/>
            </a:endParaRPr>
          </a:p>
        </p:txBody>
      </p:sp>
      <p:sp>
        <p:nvSpPr>
          <p:cNvPr id="187" name="Google Shape;187;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050">
                <a:highlight>
                  <a:srgbClr val="FFFFFF"/>
                </a:highlight>
                <a:latin typeface="Arial"/>
                <a:ea typeface="Arial"/>
                <a:cs typeface="Arial"/>
                <a:sym typeface="Arial"/>
              </a:rPr>
              <a:t>Nombre de lignes du DataFrame</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rPr lang="fr" sz="1050">
                <a:highlight>
                  <a:srgbClr val="FFFFFF"/>
                </a:highlight>
                <a:latin typeface="Arial"/>
                <a:ea typeface="Arial"/>
                <a:cs typeface="Arial"/>
                <a:sym typeface="Arial"/>
              </a:rPr>
              <a:t>Nombre de valeurs distinctes “amenities”</a:t>
            </a:r>
            <a:endParaRPr sz="105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5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188" name="Google Shape;188;p30"/>
          <p:cNvSpPr/>
          <p:nvPr/>
        </p:nvSpPr>
        <p:spPr>
          <a:xfrm flipH="1" rot="10800000">
            <a:off x="1549975" y="1964375"/>
            <a:ext cx="350400" cy="424800"/>
          </a:xfrm>
          <a:prstGeom prst="bentArrow">
            <a:avLst>
              <a:gd fmla="val 29232" name="adj1"/>
              <a:gd fmla="val 33844" name="adj2"/>
              <a:gd fmla="val 25000" name="adj3"/>
              <a:gd fmla="val 43750" name="adj4"/>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1900375" y="2102550"/>
            <a:ext cx="831600" cy="318300"/>
          </a:xfrm>
          <a:prstGeom prst="roundRect">
            <a:avLst>
              <a:gd fmla="val 16667" name="adj"/>
            </a:avLst>
          </a:prstGeom>
          <a:solidFill>
            <a:schemeClr val="lt1"/>
          </a:solidFill>
          <a:ln cap="flat" cmpd="sng" w="9525">
            <a:solidFill>
              <a:srgbClr val="FFFFFF"/>
            </a:solidFill>
            <a:prstDash val="solid"/>
            <a:round/>
            <a:headEnd len="sm" w="sm" type="none"/>
            <a:tailEnd len="sm" w="sm" type="none"/>
          </a:ln>
          <a:effectLst>
            <a:outerShdw blurRad="57150" rotWithShape="0" algn="bl" dir="3000000" dist="38100">
              <a:schemeClr val="dk2">
                <a:alpha val="42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050">
                <a:solidFill>
                  <a:schemeClr val="dk1"/>
                </a:solidFill>
                <a:highlight>
                  <a:srgbClr val="FFFFFF"/>
                </a:highlight>
              </a:rPr>
              <a:t>1 258 826</a:t>
            </a:r>
            <a:endParaRPr/>
          </a:p>
        </p:txBody>
      </p:sp>
      <p:sp>
        <p:nvSpPr>
          <p:cNvPr id="190" name="Google Shape;190;p30"/>
          <p:cNvSpPr/>
          <p:nvPr/>
        </p:nvSpPr>
        <p:spPr>
          <a:xfrm>
            <a:off x="820700" y="1646075"/>
            <a:ext cx="831600" cy="318300"/>
          </a:xfrm>
          <a:prstGeom prst="roundRect">
            <a:avLst>
              <a:gd fmla="val 16667" name="adj"/>
            </a:avLst>
          </a:prstGeom>
          <a:solidFill>
            <a:schemeClr val="lt1"/>
          </a:solidFill>
          <a:ln cap="flat" cmpd="sng" w="9525">
            <a:solidFill>
              <a:srgbClr val="FFFFFF"/>
            </a:solidFill>
            <a:prstDash val="solid"/>
            <a:round/>
            <a:headEnd len="sm" w="sm" type="none"/>
            <a:tailEnd len="sm" w="sm" type="none"/>
          </a:ln>
          <a:effectLst>
            <a:outerShdw blurRad="57150" rotWithShape="0" algn="bl" dir="3000000" dist="38100">
              <a:schemeClr val="dk2">
                <a:alpha val="42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50">
                <a:solidFill>
                  <a:schemeClr val="dk1"/>
                </a:solidFill>
                <a:highlight>
                  <a:srgbClr val="FFFFFF"/>
                </a:highlight>
              </a:rPr>
              <a:t>56 726</a:t>
            </a:r>
            <a:endParaRPr sz="1050">
              <a:solidFill>
                <a:schemeClr val="dk1"/>
              </a:solidFill>
              <a:highlight>
                <a:srgbClr val="FFFFFF"/>
              </a:highlight>
            </a:endParaRPr>
          </a:p>
        </p:txBody>
      </p:sp>
      <p:pic>
        <p:nvPicPr>
          <p:cNvPr id="191" name="Google Shape;191;p30"/>
          <p:cNvPicPr preferRelativeResize="0"/>
          <p:nvPr/>
        </p:nvPicPr>
        <p:blipFill>
          <a:blip r:embed="rId3">
            <a:alphaModFix/>
          </a:blip>
          <a:stretch>
            <a:fillRect/>
          </a:stretch>
        </p:blipFill>
        <p:spPr>
          <a:xfrm>
            <a:off x="3932315" y="1646071"/>
            <a:ext cx="4899981" cy="2021925"/>
          </a:xfrm>
          <a:prstGeom prst="rect">
            <a:avLst/>
          </a:prstGeom>
          <a:noFill/>
          <a:ln>
            <a:noFill/>
          </a:ln>
        </p:spPr>
      </p:pic>
      <p:sp>
        <p:nvSpPr>
          <p:cNvPr id="192" name="Google Shape;192;p30"/>
          <p:cNvSpPr/>
          <p:nvPr/>
        </p:nvSpPr>
        <p:spPr>
          <a:xfrm flipH="1" rot="10800000">
            <a:off x="1549975" y="3323000"/>
            <a:ext cx="350400" cy="424800"/>
          </a:xfrm>
          <a:prstGeom prst="bentArrow">
            <a:avLst>
              <a:gd fmla="val 29232" name="adj1"/>
              <a:gd fmla="val 33844" name="adj2"/>
              <a:gd fmla="val 25000" name="adj3"/>
              <a:gd fmla="val 43750" name="adj4"/>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a:off x="1900375" y="3461175"/>
            <a:ext cx="831600" cy="318300"/>
          </a:xfrm>
          <a:prstGeom prst="roundRect">
            <a:avLst>
              <a:gd fmla="val 16667" name="adj"/>
            </a:avLst>
          </a:prstGeom>
          <a:solidFill>
            <a:schemeClr val="lt1"/>
          </a:solidFill>
          <a:ln cap="flat" cmpd="sng" w="9525">
            <a:solidFill>
              <a:srgbClr val="FFFFFF"/>
            </a:solidFill>
            <a:prstDash val="solid"/>
            <a:round/>
            <a:headEnd len="sm" w="sm" type="none"/>
            <a:tailEnd len="sm" w="sm" type="none"/>
          </a:ln>
          <a:effectLst>
            <a:outerShdw blurRad="57150" rotWithShape="0" algn="bl" dir="3000000" dist="38100">
              <a:schemeClr val="dk2">
                <a:alpha val="42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50">
                <a:solidFill>
                  <a:schemeClr val="dk1"/>
                </a:solidFill>
                <a:highlight>
                  <a:srgbClr val="FFFFFF"/>
                </a:highlight>
              </a:rPr>
              <a:t>2 783</a:t>
            </a:r>
            <a:endParaRPr sz="1050">
              <a:solidFill>
                <a:schemeClr val="dk1"/>
              </a:solidFill>
              <a:highlight>
                <a:srgbClr val="FFFFFF"/>
              </a:highlight>
            </a:endParaRPr>
          </a:p>
        </p:txBody>
      </p:sp>
      <p:sp>
        <p:nvSpPr>
          <p:cNvPr id="194" name="Google Shape;194;p30"/>
          <p:cNvSpPr/>
          <p:nvPr/>
        </p:nvSpPr>
        <p:spPr>
          <a:xfrm>
            <a:off x="820700" y="3004700"/>
            <a:ext cx="831600" cy="318300"/>
          </a:xfrm>
          <a:prstGeom prst="roundRect">
            <a:avLst>
              <a:gd fmla="val 16667" name="adj"/>
            </a:avLst>
          </a:prstGeom>
          <a:solidFill>
            <a:schemeClr val="lt1"/>
          </a:solidFill>
          <a:ln cap="flat" cmpd="sng" w="9525">
            <a:solidFill>
              <a:srgbClr val="FFFFFF"/>
            </a:solidFill>
            <a:prstDash val="solid"/>
            <a:round/>
            <a:headEnd len="sm" w="sm" type="none"/>
            <a:tailEnd len="sm" w="sm" type="none"/>
          </a:ln>
          <a:effectLst>
            <a:outerShdw blurRad="57150" rotWithShape="0" algn="bl" dir="3000000" dist="38100">
              <a:schemeClr val="dk2">
                <a:alpha val="42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50">
                <a:solidFill>
                  <a:schemeClr val="dk1"/>
                </a:solidFill>
                <a:highlight>
                  <a:srgbClr val="FFFFFF"/>
                </a:highlight>
              </a:rPr>
              <a:t>6 313</a:t>
            </a:r>
            <a:endParaRPr sz="1050">
              <a:solidFill>
                <a:schemeClr val="dk1"/>
              </a:solidFill>
              <a:highlight>
                <a:srgbClr val="FFFFFF"/>
              </a:highlight>
            </a:endParaRPr>
          </a:p>
        </p:txBody>
      </p:sp>
      <p:sp>
        <p:nvSpPr>
          <p:cNvPr id="195" name="Google Shape;195;p30"/>
          <p:cNvSpPr txBox="1"/>
          <p:nvPr/>
        </p:nvSpPr>
        <p:spPr>
          <a:xfrm flipH="1" rot="10800000">
            <a:off x="2276650" y="3267369"/>
            <a:ext cx="21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96" name="Google Shape;196;p30"/>
          <p:cNvSpPr txBox="1"/>
          <p:nvPr/>
        </p:nvSpPr>
        <p:spPr>
          <a:xfrm>
            <a:off x="1135675" y="3424175"/>
            <a:ext cx="62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- 55%</a:t>
            </a:r>
            <a:endParaRPr b="1" sz="900">
              <a:solidFill>
                <a:schemeClr val="lt2"/>
              </a:solidFill>
              <a:latin typeface="Open Sans"/>
              <a:ea typeface="Open Sans"/>
              <a:cs typeface="Open Sans"/>
              <a:sym typeface="Open Sans"/>
            </a:endParaRPr>
          </a:p>
        </p:txBody>
      </p:sp>
      <p:sp>
        <p:nvSpPr>
          <p:cNvPr id="197" name="Google Shape;197;p30"/>
          <p:cNvSpPr txBox="1"/>
          <p:nvPr/>
        </p:nvSpPr>
        <p:spPr>
          <a:xfrm>
            <a:off x="820700" y="1964375"/>
            <a:ext cx="77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EXPLODE</a:t>
            </a:r>
            <a:endParaRPr b="1" sz="900">
              <a:solidFill>
                <a:schemeClr val="lt2"/>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Nettoyage des données “amenities”</a:t>
            </a:r>
            <a:endParaRPr sz="1050">
              <a:highlight>
                <a:srgbClr val="FFFFFF"/>
              </a:highlight>
              <a:latin typeface="Arial"/>
              <a:ea typeface="Arial"/>
              <a:cs typeface="Arial"/>
              <a:sym typeface="Arial"/>
            </a:endParaRPr>
          </a:p>
        </p:txBody>
      </p:sp>
      <p:sp>
        <p:nvSpPr>
          <p:cNvPr id="203" name="Google Shape;203;p3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050">
                <a:highlight>
                  <a:srgbClr val="FFFFFF"/>
                </a:highlight>
                <a:latin typeface="Arial"/>
                <a:ea typeface="Arial"/>
                <a:cs typeface="Arial"/>
                <a:sym typeface="Arial"/>
              </a:rPr>
              <a:t>Nombre de lignes du DataFrame</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rPr lang="fr" sz="1050">
                <a:highlight>
                  <a:srgbClr val="FFFFFF"/>
                </a:highlight>
                <a:latin typeface="Arial"/>
                <a:ea typeface="Arial"/>
                <a:cs typeface="Arial"/>
                <a:sym typeface="Arial"/>
              </a:rPr>
              <a:t>Nombre de valeurs distinctes “amenities”</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204" name="Google Shape;204;p31"/>
          <p:cNvSpPr/>
          <p:nvPr/>
        </p:nvSpPr>
        <p:spPr>
          <a:xfrm flipH="1" rot="10800000">
            <a:off x="1549975" y="1964375"/>
            <a:ext cx="350400" cy="424800"/>
          </a:xfrm>
          <a:prstGeom prst="bentArrow">
            <a:avLst>
              <a:gd fmla="val 29232" name="adj1"/>
              <a:gd fmla="val 33844" name="adj2"/>
              <a:gd fmla="val 25000" name="adj3"/>
              <a:gd fmla="val 43750" name="adj4"/>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1900375" y="2102550"/>
            <a:ext cx="831600" cy="318300"/>
          </a:xfrm>
          <a:prstGeom prst="roundRect">
            <a:avLst>
              <a:gd fmla="val 16667" name="adj"/>
            </a:avLst>
          </a:prstGeom>
          <a:solidFill>
            <a:schemeClr val="lt1"/>
          </a:solidFill>
          <a:ln cap="flat" cmpd="sng" w="9525">
            <a:solidFill>
              <a:srgbClr val="FFFFFF"/>
            </a:solidFill>
            <a:prstDash val="solid"/>
            <a:round/>
            <a:headEnd len="sm" w="sm" type="none"/>
            <a:tailEnd len="sm" w="sm" type="none"/>
          </a:ln>
          <a:effectLst>
            <a:outerShdw blurRad="57150" rotWithShape="0" algn="bl" dir="3000000" dist="38100">
              <a:schemeClr val="dk2">
                <a:alpha val="42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50">
                <a:solidFill>
                  <a:schemeClr val="dk1"/>
                </a:solidFill>
                <a:highlight>
                  <a:srgbClr val="FFFFFF"/>
                </a:highlight>
              </a:rPr>
              <a:t>1 258 826</a:t>
            </a:r>
            <a:endParaRPr/>
          </a:p>
        </p:txBody>
      </p:sp>
      <p:sp>
        <p:nvSpPr>
          <p:cNvPr id="206" name="Google Shape;206;p31"/>
          <p:cNvSpPr/>
          <p:nvPr/>
        </p:nvSpPr>
        <p:spPr>
          <a:xfrm>
            <a:off x="820700" y="1646075"/>
            <a:ext cx="831600" cy="318300"/>
          </a:xfrm>
          <a:prstGeom prst="roundRect">
            <a:avLst>
              <a:gd fmla="val 16667" name="adj"/>
            </a:avLst>
          </a:prstGeom>
          <a:solidFill>
            <a:schemeClr val="lt1"/>
          </a:solidFill>
          <a:ln cap="flat" cmpd="sng" w="9525">
            <a:solidFill>
              <a:srgbClr val="FFFFFF"/>
            </a:solidFill>
            <a:prstDash val="solid"/>
            <a:round/>
            <a:headEnd len="sm" w="sm" type="none"/>
            <a:tailEnd len="sm" w="sm" type="none"/>
          </a:ln>
          <a:effectLst>
            <a:outerShdw blurRad="57150" rotWithShape="0" algn="bl" dir="3000000" dist="38100">
              <a:schemeClr val="dk2">
                <a:alpha val="42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50">
                <a:solidFill>
                  <a:schemeClr val="dk1"/>
                </a:solidFill>
                <a:highlight>
                  <a:srgbClr val="FFFFFF"/>
                </a:highlight>
              </a:rPr>
              <a:t>56 726</a:t>
            </a:r>
            <a:endParaRPr sz="1050">
              <a:solidFill>
                <a:schemeClr val="dk1"/>
              </a:solidFill>
              <a:highlight>
                <a:srgbClr val="FFFFFF"/>
              </a:highlight>
            </a:endParaRPr>
          </a:p>
        </p:txBody>
      </p:sp>
      <p:sp>
        <p:nvSpPr>
          <p:cNvPr id="207" name="Google Shape;207;p31"/>
          <p:cNvSpPr/>
          <p:nvPr/>
        </p:nvSpPr>
        <p:spPr>
          <a:xfrm flipH="1" rot="10800000">
            <a:off x="1549975" y="3323000"/>
            <a:ext cx="350400" cy="424800"/>
          </a:xfrm>
          <a:prstGeom prst="bentArrow">
            <a:avLst>
              <a:gd fmla="val 29232" name="adj1"/>
              <a:gd fmla="val 33844" name="adj2"/>
              <a:gd fmla="val 25000" name="adj3"/>
              <a:gd fmla="val 43750" name="adj4"/>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a:off x="1900375" y="3461175"/>
            <a:ext cx="831600" cy="318300"/>
          </a:xfrm>
          <a:prstGeom prst="roundRect">
            <a:avLst>
              <a:gd fmla="val 16667" name="adj"/>
            </a:avLst>
          </a:prstGeom>
          <a:solidFill>
            <a:schemeClr val="lt1"/>
          </a:solidFill>
          <a:ln cap="flat" cmpd="sng" w="9525">
            <a:solidFill>
              <a:srgbClr val="FFFFFF"/>
            </a:solidFill>
            <a:prstDash val="solid"/>
            <a:round/>
            <a:headEnd len="sm" w="sm" type="none"/>
            <a:tailEnd len="sm" w="sm" type="none"/>
          </a:ln>
          <a:effectLst>
            <a:outerShdw blurRad="57150" rotWithShape="0" algn="bl" dir="3000000" dist="38100">
              <a:schemeClr val="dk2">
                <a:alpha val="42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50">
                <a:solidFill>
                  <a:schemeClr val="dk1"/>
                </a:solidFill>
                <a:highlight>
                  <a:srgbClr val="FFFFFF"/>
                </a:highlight>
              </a:rPr>
              <a:t>2 783</a:t>
            </a:r>
            <a:endParaRPr sz="1050">
              <a:solidFill>
                <a:schemeClr val="dk1"/>
              </a:solidFill>
              <a:highlight>
                <a:srgbClr val="FFFFFF"/>
              </a:highlight>
            </a:endParaRPr>
          </a:p>
        </p:txBody>
      </p:sp>
      <p:sp>
        <p:nvSpPr>
          <p:cNvPr id="209" name="Google Shape;209;p31"/>
          <p:cNvSpPr/>
          <p:nvPr/>
        </p:nvSpPr>
        <p:spPr>
          <a:xfrm>
            <a:off x="820700" y="3004700"/>
            <a:ext cx="831600" cy="318300"/>
          </a:xfrm>
          <a:prstGeom prst="roundRect">
            <a:avLst>
              <a:gd fmla="val 16667" name="adj"/>
            </a:avLst>
          </a:prstGeom>
          <a:solidFill>
            <a:schemeClr val="lt1"/>
          </a:solidFill>
          <a:ln cap="flat" cmpd="sng" w="9525">
            <a:solidFill>
              <a:srgbClr val="FFFFFF"/>
            </a:solidFill>
            <a:prstDash val="solid"/>
            <a:round/>
            <a:headEnd len="sm" w="sm" type="none"/>
            <a:tailEnd len="sm" w="sm" type="none"/>
          </a:ln>
          <a:effectLst>
            <a:outerShdw blurRad="57150" rotWithShape="0" algn="bl" dir="3000000" dist="38100">
              <a:schemeClr val="dk2">
                <a:alpha val="42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50">
                <a:solidFill>
                  <a:schemeClr val="dk1"/>
                </a:solidFill>
                <a:highlight>
                  <a:srgbClr val="FFFFFF"/>
                </a:highlight>
              </a:rPr>
              <a:t>6 313</a:t>
            </a:r>
            <a:endParaRPr sz="1050">
              <a:solidFill>
                <a:schemeClr val="dk1"/>
              </a:solidFill>
              <a:highlight>
                <a:srgbClr val="FFFFFF"/>
              </a:highlight>
            </a:endParaRPr>
          </a:p>
        </p:txBody>
      </p:sp>
      <p:sp>
        <p:nvSpPr>
          <p:cNvPr id="210" name="Google Shape;210;p31"/>
          <p:cNvSpPr txBox="1"/>
          <p:nvPr/>
        </p:nvSpPr>
        <p:spPr>
          <a:xfrm flipH="1" rot="10800000">
            <a:off x="2276650" y="3267369"/>
            <a:ext cx="21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11" name="Google Shape;211;p31"/>
          <p:cNvSpPr txBox="1"/>
          <p:nvPr/>
        </p:nvSpPr>
        <p:spPr>
          <a:xfrm>
            <a:off x="1135675" y="3424175"/>
            <a:ext cx="627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- 55%</a:t>
            </a:r>
            <a:endParaRPr b="1" sz="900">
              <a:solidFill>
                <a:schemeClr val="lt2"/>
              </a:solidFill>
              <a:latin typeface="Open Sans"/>
              <a:ea typeface="Open Sans"/>
              <a:cs typeface="Open Sans"/>
              <a:sym typeface="Open Sans"/>
            </a:endParaRPr>
          </a:p>
        </p:txBody>
      </p:sp>
      <p:sp>
        <p:nvSpPr>
          <p:cNvPr id="212" name="Google Shape;212;p31"/>
          <p:cNvSpPr/>
          <p:nvPr/>
        </p:nvSpPr>
        <p:spPr>
          <a:xfrm flipH="1" rot="10800000">
            <a:off x="2473750" y="3779475"/>
            <a:ext cx="350400" cy="424800"/>
          </a:xfrm>
          <a:prstGeom prst="bentArrow">
            <a:avLst>
              <a:gd fmla="val 29232" name="adj1"/>
              <a:gd fmla="val 33844" name="adj2"/>
              <a:gd fmla="val 25000" name="adj3"/>
              <a:gd fmla="val 43750" name="adj4"/>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p:nvPr/>
        </p:nvSpPr>
        <p:spPr>
          <a:xfrm>
            <a:off x="2824150" y="3958875"/>
            <a:ext cx="831600" cy="318300"/>
          </a:xfrm>
          <a:prstGeom prst="roundRect">
            <a:avLst>
              <a:gd fmla="val 16667" name="adj"/>
            </a:avLst>
          </a:prstGeom>
          <a:solidFill>
            <a:schemeClr val="lt1"/>
          </a:solidFill>
          <a:ln cap="flat" cmpd="sng" w="9525">
            <a:solidFill>
              <a:srgbClr val="FFFFFF"/>
            </a:solidFill>
            <a:prstDash val="solid"/>
            <a:round/>
            <a:headEnd len="sm" w="sm" type="none"/>
            <a:tailEnd len="sm" w="sm" type="none"/>
          </a:ln>
          <a:effectLst>
            <a:outerShdw blurRad="57150" rotWithShape="0" algn="bl" dir="3000000" dist="38100">
              <a:schemeClr val="dk2">
                <a:alpha val="42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1050">
                <a:solidFill>
                  <a:schemeClr val="dk1"/>
                </a:solidFill>
                <a:highlight>
                  <a:srgbClr val="FFFFFF"/>
                </a:highlight>
              </a:rPr>
              <a:t>20</a:t>
            </a:r>
            <a:endParaRPr sz="1050">
              <a:solidFill>
                <a:schemeClr val="dk1"/>
              </a:solidFill>
              <a:highlight>
                <a:srgbClr val="FFFFFF"/>
              </a:highlight>
            </a:endParaRPr>
          </a:p>
        </p:txBody>
      </p:sp>
      <p:pic>
        <p:nvPicPr>
          <p:cNvPr id="214" name="Google Shape;214;p31"/>
          <p:cNvPicPr preferRelativeResize="0"/>
          <p:nvPr/>
        </p:nvPicPr>
        <p:blipFill>
          <a:blip r:embed="rId3">
            <a:alphaModFix/>
          </a:blip>
          <a:stretch>
            <a:fillRect/>
          </a:stretch>
        </p:blipFill>
        <p:spPr>
          <a:xfrm>
            <a:off x="4166094" y="1776600"/>
            <a:ext cx="4666206" cy="1740975"/>
          </a:xfrm>
          <a:prstGeom prst="rect">
            <a:avLst/>
          </a:prstGeom>
          <a:noFill/>
          <a:ln>
            <a:noFill/>
          </a:ln>
        </p:spPr>
      </p:pic>
      <p:sp>
        <p:nvSpPr>
          <p:cNvPr id="215" name="Google Shape;215;p31"/>
          <p:cNvSpPr txBox="1"/>
          <p:nvPr/>
        </p:nvSpPr>
        <p:spPr>
          <a:xfrm>
            <a:off x="6161225" y="366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GET_DUMMIES</a:t>
            </a:r>
            <a:endParaRPr b="1" sz="900">
              <a:solidFill>
                <a:schemeClr val="lt2"/>
              </a:solidFill>
              <a:latin typeface="Open Sans"/>
              <a:ea typeface="Open Sans"/>
              <a:cs typeface="Open Sans"/>
              <a:sym typeface="Open Sans"/>
            </a:endParaRPr>
          </a:p>
        </p:txBody>
      </p:sp>
      <p:sp>
        <p:nvSpPr>
          <p:cNvPr id="216" name="Google Shape;216;p31"/>
          <p:cNvSpPr txBox="1"/>
          <p:nvPr/>
        </p:nvSpPr>
        <p:spPr>
          <a:xfrm>
            <a:off x="820700" y="1964375"/>
            <a:ext cx="77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EXPLODE</a:t>
            </a:r>
            <a:endParaRPr b="1" sz="900">
              <a:solidFill>
                <a:schemeClr val="lt2"/>
              </a:solidFill>
              <a:latin typeface="Open Sans"/>
              <a:ea typeface="Open Sans"/>
              <a:cs typeface="Open Sans"/>
              <a:sym typeface="Open Sans"/>
            </a:endParaRPr>
          </a:p>
        </p:txBody>
      </p:sp>
      <p:sp>
        <p:nvSpPr>
          <p:cNvPr id="217" name="Google Shape;217;p31"/>
          <p:cNvSpPr txBox="1"/>
          <p:nvPr/>
        </p:nvSpPr>
        <p:spPr>
          <a:xfrm>
            <a:off x="1593200" y="3848450"/>
            <a:ext cx="1019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Sélection de critères très demandés</a:t>
            </a:r>
            <a:endParaRPr b="1" sz="900">
              <a:solidFill>
                <a:schemeClr val="lt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4"/>
          <p:cNvPicPr preferRelativeResize="0"/>
          <p:nvPr/>
        </p:nvPicPr>
        <p:blipFill rotWithShape="1">
          <a:blip r:embed="rId3">
            <a:alphaModFix/>
          </a:blip>
          <a:srcRect b="0" l="20203" r="12565" t="0"/>
          <a:stretch/>
        </p:blipFill>
        <p:spPr>
          <a:xfrm>
            <a:off x="6618225" y="1360500"/>
            <a:ext cx="2367000" cy="2369400"/>
          </a:xfrm>
          <a:prstGeom prst="ellipse">
            <a:avLst/>
          </a:prstGeom>
          <a:noFill/>
          <a:ln>
            <a:noFill/>
          </a:ln>
          <a:effectLst>
            <a:outerShdw blurRad="57150" rotWithShape="0" algn="bl" dir="5400000" dist="19050">
              <a:srgbClr val="000000">
                <a:alpha val="50000"/>
              </a:srgbClr>
            </a:outerShdw>
          </a:effectLst>
        </p:spPr>
      </p:pic>
      <p:pic>
        <p:nvPicPr>
          <p:cNvPr id="69" name="Google Shape;69;p14"/>
          <p:cNvPicPr preferRelativeResize="0"/>
          <p:nvPr/>
        </p:nvPicPr>
        <p:blipFill rotWithShape="1">
          <a:blip r:embed="rId4">
            <a:alphaModFix/>
          </a:blip>
          <a:srcRect b="10401" l="2237" r="11369" t="3138"/>
          <a:stretch/>
        </p:blipFill>
        <p:spPr>
          <a:xfrm>
            <a:off x="143675" y="1360800"/>
            <a:ext cx="2368800" cy="2368800"/>
          </a:xfrm>
          <a:prstGeom prst="ellipse">
            <a:avLst/>
          </a:prstGeom>
          <a:noFill/>
          <a:ln cap="flat" cmpd="sng" w="9525">
            <a:solidFill>
              <a:schemeClr val="dk2"/>
            </a:solidFill>
            <a:prstDash val="solid"/>
            <a:round/>
            <a:headEnd len="sm" w="sm" type="none"/>
            <a:tailEnd len="sm" w="sm" type="none"/>
          </a:ln>
        </p:spPr>
      </p:pic>
      <p:pic>
        <p:nvPicPr>
          <p:cNvPr id="70" name="Google Shape;70;p14"/>
          <p:cNvPicPr preferRelativeResize="0"/>
          <p:nvPr/>
        </p:nvPicPr>
        <p:blipFill rotWithShape="1">
          <a:blip r:embed="rId5">
            <a:alphaModFix/>
          </a:blip>
          <a:srcRect b="2401" l="0" r="0" t="10254"/>
          <a:stretch/>
        </p:blipFill>
        <p:spPr>
          <a:xfrm>
            <a:off x="3383435" y="1360950"/>
            <a:ext cx="2367000" cy="2368500"/>
          </a:xfrm>
          <a:prstGeom prst="ellipse">
            <a:avLst/>
          </a:prstGeom>
          <a:noFill/>
          <a:ln>
            <a:noFill/>
          </a:ln>
        </p:spPr>
      </p:pic>
      <p:sp>
        <p:nvSpPr>
          <p:cNvPr id="71" name="Google Shape;71;p14"/>
          <p:cNvSpPr txBox="1"/>
          <p:nvPr/>
        </p:nvSpPr>
        <p:spPr>
          <a:xfrm>
            <a:off x="7041375" y="3829875"/>
            <a:ext cx="1520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2400">
                <a:latin typeface="Economica"/>
                <a:ea typeface="Economica"/>
                <a:cs typeface="Economica"/>
                <a:sym typeface="Economica"/>
              </a:rPr>
              <a:t>Lisa</a:t>
            </a:r>
            <a:endParaRPr>
              <a:latin typeface="Economica"/>
              <a:ea typeface="Economica"/>
              <a:cs typeface="Economica"/>
              <a:sym typeface="Economica"/>
            </a:endParaRPr>
          </a:p>
          <a:p>
            <a:pPr indent="0" lvl="0" marL="0" rtl="0" algn="ctr">
              <a:spcBef>
                <a:spcPts val="0"/>
              </a:spcBef>
              <a:spcAft>
                <a:spcPts val="0"/>
              </a:spcAft>
              <a:buNone/>
            </a:pPr>
            <a:r>
              <a:rPr lang="fr">
                <a:latin typeface="Open Sans"/>
                <a:ea typeface="Open Sans"/>
                <a:cs typeface="Open Sans"/>
                <a:sym typeface="Open Sans"/>
              </a:rPr>
              <a:t>Chef de projet</a:t>
            </a:r>
            <a:endParaRPr>
              <a:latin typeface="Economica"/>
              <a:ea typeface="Economica"/>
              <a:cs typeface="Economica"/>
              <a:sym typeface="Economica"/>
            </a:endParaRPr>
          </a:p>
        </p:txBody>
      </p:sp>
      <p:sp>
        <p:nvSpPr>
          <p:cNvPr id="72" name="Google Shape;72;p14"/>
          <p:cNvSpPr txBox="1"/>
          <p:nvPr/>
        </p:nvSpPr>
        <p:spPr>
          <a:xfrm>
            <a:off x="3383435" y="3829875"/>
            <a:ext cx="2367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2400">
                <a:latin typeface="Economica"/>
                <a:ea typeface="Economica"/>
                <a:cs typeface="Economica"/>
                <a:sym typeface="Economica"/>
              </a:rPr>
              <a:t>Marion </a:t>
            </a:r>
            <a:endParaRPr i="1" sz="2400">
              <a:latin typeface="Economica"/>
              <a:ea typeface="Economica"/>
              <a:cs typeface="Economica"/>
              <a:sym typeface="Economica"/>
            </a:endParaRPr>
          </a:p>
          <a:p>
            <a:pPr indent="0" lvl="0" marL="0" rtl="0" algn="ctr">
              <a:spcBef>
                <a:spcPts val="0"/>
              </a:spcBef>
              <a:spcAft>
                <a:spcPts val="0"/>
              </a:spcAft>
              <a:buNone/>
            </a:pPr>
            <a:r>
              <a:rPr lang="fr">
                <a:latin typeface="Open Sans"/>
                <a:ea typeface="Open Sans"/>
                <a:cs typeface="Open Sans"/>
                <a:sym typeface="Open Sans"/>
              </a:rPr>
              <a:t>Exploratrice de la donnée</a:t>
            </a:r>
            <a:endParaRPr>
              <a:latin typeface="Open Sans"/>
              <a:ea typeface="Open Sans"/>
              <a:cs typeface="Open Sans"/>
              <a:sym typeface="Open Sans"/>
            </a:endParaRPr>
          </a:p>
        </p:txBody>
      </p:sp>
      <p:sp>
        <p:nvSpPr>
          <p:cNvPr id="73" name="Google Shape;73;p14"/>
          <p:cNvSpPr txBox="1"/>
          <p:nvPr/>
        </p:nvSpPr>
        <p:spPr>
          <a:xfrm>
            <a:off x="144575" y="3829875"/>
            <a:ext cx="2367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2400">
                <a:latin typeface="Economica"/>
                <a:ea typeface="Economica"/>
                <a:cs typeface="Economica"/>
                <a:sym typeface="Economica"/>
              </a:rPr>
              <a:t>Tu Uyen</a:t>
            </a:r>
            <a:r>
              <a:rPr i="1" lang="fr" sz="2400">
                <a:latin typeface="Georgia"/>
                <a:ea typeface="Georgia"/>
                <a:cs typeface="Georgia"/>
                <a:sym typeface="Georgia"/>
              </a:rPr>
              <a:t> </a:t>
            </a:r>
            <a:endParaRPr i="1" sz="2400">
              <a:latin typeface="Georgia"/>
              <a:ea typeface="Georgia"/>
              <a:cs typeface="Georgia"/>
              <a:sym typeface="Georgia"/>
            </a:endParaRPr>
          </a:p>
          <a:p>
            <a:pPr indent="0" lvl="0" marL="0" rtl="0" algn="ctr">
              <a:spcBef>
                <a:spcPts val="0"/>
              </a:spcBef>
              <a:spcAft>
                <a:spcPts val="0"/>
              </a:spcAft>
              <a:buNone/>
            </a:pPr>
            <a:r>
              <a:rPr lang="fr">
                <a:latin typeface="Open Sans"/>
                <a:ea typeface="Open Sans"/>
                <a:cs typeface="Open Sans"/>
                <a:sym typeface="Open Sans"/>
              </a:rPr>
              <a:t>Gourou des données</a:t>
            </a:r>
            <a:endParaRPr>
              <a:latin typeface="Open Sans"/>
              <a:ea typeface="Open Sans"/>
              <a:cs typeface="Open Sans"/>
              <a:sym typeface="Open Sans"/>
            </a:endParaRPr>
          </a:p>
        </p:txBody>
      </p:sp>
      <p:sp>
        <p:nvSpPr>
          <p:cNvPr id="74" name="Google Shape;74;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Équipe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2"/>
          <p:cNvPicPr preferRelativeResize="0"/>
          <p:nvPr/>
        </p:nvPicPr>
        <p:blipFill rotWithShape="1">
          <a:blip r:embed="rId3">
            <a:alphaModFix/>
          </a:blip>
          <a:srcRect b="0" l="4710" r="521" t="1048"/>
          <a:stretch/>
        </p:blipFill>
        <p:spPr>
          <a:xfrm>
            <a:off x="712500" y="1568200"/>
            <a:ext cx="8074876" cy="2697924"/>
          </a:xfrm>
          <a:prstGeom prst="rect">
            <a:avLst/>
          </a:prstGeom>
          <a:noFill/>
          <a:ln>
            <a:noFill/>
          </a:ln>
        </p:spPr>
      </p:pic>
      <p:sp>
        <p:nvSpPr>
          <p:cNvPr id="223" name="Google Shape;223;p32"/>
          <p:cNvSpPr txBox="1"/>
          <p:nvPr>
            <p:ph idx="1" type="body"/>
          </p:nvPr>
        </p:nvSpPr>
        <p:spPr>
          <a:xfrm>
            <a:off x="311700" y="1987225"/>
            <a:ext cx="8520600" cy="3354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sz="1050">
                <a:highlight>
                  <a:srgbClr val="FFFFFF"/>
                </a:highlight>
                <a:latin typeface="Arial"/>
                <a:ea typeface="Arial"/>
                <a:cs typeface="Arial"/>
                <a:sym typeface="Arial"/>
              </a:rPr>
              <a:t>*Analyse en fonction du nombre d’équipements dits “très demandés”, par logement.</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224" name="Google Shape;224;p32"/>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fr" sz="3680"/>
              <a:t>Une satisfaction corrélée au nombre d’équipements*</a:t>
            </a:r>
            <a:endParaRPr sz="3680"/>
          </a:p>
        </p:txBody>
      </p:sp>
      <p:sp>
        <p:nvSpPr>
          <p:cNvPr id="225" name="Google Shape;225;p32"/>
          <p:cNvSpPr txBox="1"/>
          <p:nvPr/>
        </p:nvSpPr>
        <p:spPr>
          <a:xfrm>
            <a:off x="168272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Logement entier</a:t>
            </a:r>
            <a:endParaRPr b="1" sz="900">
              <a:solidFill>
                <a:schemeClr val="lt2"/>
              </a:solidFill>
              <a:latin typeface="Open Sans"/>
              <a:ea typeface="Open Sans"/>
              <a:cs typeface="Open Sans"/>
              <a:sym typeface="Open Sans"/>
            </a:endParaRPr>
          </a:p>
        </p:txBody>
      </p:sp>
      <p:sp>
        <p:nvSpPr>
          <p:cNvPr id="226" name="Google Shape;226;p32"/>
          <p:cNvSpPr txBox="1"/>
          <p:nvPr/>
        </p:nvSpPr>
        <p:spPr>
          <a:xfrm>
            <a:off x="417617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d’hôtel</a:t>
            </a:r>
            <a:endParaRPr b="1" sz="900">
              <a:solidFill>
                <a:schemeClr val="lt2"/>
              </a:solidFill>
              <a:latin typeface="Open Sans"/>
              <a:ea typeface="Open Sans"/>
              <a:cs typeface="Open Sans"/>
              <a:sym typeface="Open Sans"/>
            </a:endParaRPr>
          </a:p>
        </p:txBody>
      </p:sp>
      <p:sp>
        <p:nvSpPr>
          <p:cNvPr id="227" name="Google Shape;227;p32"/>
          <p:cNvSpPr txBox="1"/>
          <p:nvPr/>
        </p:nvSpPr>
        <p:spPr>
          <a:xfrm>
            <a:off x="671032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privée</a:t>
            </a:r>
            <a:endParaRPr b="1" sz="900">
              <a:solidFill>
                <a:schemeClr val="lt2"/>
              </a:solidFill>
              <a:latin typeface="Open Sans"/>
              <a:ea typeface="Open Sans"/>
              <a:cs typeface="Open Sans"/>
              <a:sym typeface="Open Sans"/>
            </a:endParaRPr>
          </a:p>
        </p:txBody>
      </p:sp>
      <p:sp>
        <p:nvSpPr>
          <p:cNvPr id="228" name="Google Shape;228;p32"/>
          <p:cNvSpPr txBox="1"/>
          <p:nvPr/>
        </p:nvSpPr>
        <p:spPr>
          <a:xfrm rot="-5400000">
            <a:off x="-731550" y="2641625"/>
            <a:ext cx="25650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Note moyenne de satisfaction /5</a:t>
            </a:r>
            <a:endParaRPr b="1" sz="900">
              <a:solidFill>
                <a:schemeClr val="lt2"/>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1" type="body"/>
          </p:nvPr>
        </p:nvSpPr>
        <p:spPr>
          <a:xfrm>
            <a:off x="311700" y="1987225"/>
            <a:ext cx="8520600" cy="3354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sz="1050">
                <a:highlight>
                  <a:srgbClr val="FFFFFF"/>
                </a:highlight>
                <a:latin typeface="Arial"/>
                <a:ea typeface="Arial"/>
                <a:cs typeface="Arial"/>
                <a:sym typeface="Arial"/>
              </a:rPr>
              <a:t>Analyse en fonction du nombre d’équipements dits “très demandés”, par logement.</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234" name="Google Shape;234;p33"/>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fr" sz="3680"/>
              <a:t>Similarités à Londres</a:t>
            </a:r>
            <a:endParaRPr sz="3680"/>
          </a:p>
        </p:txBody>
      </p:sp>
      <p:sp>
        <p:nvSpPr>
          <p:cNvPr id="235" name="Google Shape;235;p33"/>
          <p:cNvSpPr txBox="1"/>
          <p:nvPr/>
        </p:nvSpPr>
        <p:spPr>
          <a:xfrm>
            <a:off x="168272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Logement entier</a:t>
            </a:r>
            <a:endParaRPr b="1" sz="900">
              <a:solidFill>
                <a:schemeClr val="lt2"/>
              </a:solidFill>
              <a:latin typeface="Open Sans"/>
              <a:ea typeface="Open Sans"/>
              <a:cs typeface="Open Sans"/>
              <a:sym typeface="Open Sans"/>
            </a:endParaRPr>
          </a:p>
        </p:txBody>
      </p:sp>
      <p:sp>
        <p:nvSpPr>
          <p:cNvPr id="236" name="Google Shape;236;p33"/>
          <p:cNvSpPr txBox="1"/>
          <p:nvPr/>
        </p:nvSpPr>
        <p:spPr>
          <a:xfrm>
            <a:off x="417617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d’hôtel</a:t>
            </a:r>
            <a:endParaRPr b="1" sz="900">
              <a:solidFill>
                <a:schemeClr val="lt2"/>
              </a:solidFill>
              <a:latin typeface="Open Sans"/>
              <a:ea typeface="Open Sans"/>
              <a:cs typeface="Open Sans"/>
              <a:sym typeface="Open Sans"/>
            </a:endParaRPr>
          </a:p>
        </p:txBody>
      </p:sp>
      <p:sp>
        <p:nvSpPr>
          <p:cNvPr id="237" name="Google Shape;237;p33"/>
          <p:cNvSpPr txBox="1"/>
          <p:nvPr/>
        </p:nvSpPr>
        <p:spPr>
          <a:xfrm>
            <a:off x="671032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privée</a:t>
            </a:r>
            <a:endParaRPr b="1" sz="900">
              <a:solidFill>
                <a:schemeClr val="lt2"/>
              </a:solidFill>
              <a:latin typeface="Open Sans"/>
              <a:ea typeface="Open Sans"/>
              <a:cs typeface="Open Sans"/>
              <a:sym typeface="Open Sans"/>
            </a:endParaRPr>
          </a:p>
        </p:txBody>
      </p:sp>
      <p:sp>
        <p:nvSpPr>
          <p:cNvPr id="238" name="Google Shape;238;p33"/>
          <p:cNvSpPr txBox="1"/>
          <p:nvPr/>
        </p:nvSpPr>
        <p:spPr>
          <a:xfrm rot="-5400000">
            <a:off x="-731550" y="2641625"/>
            <a:ext cx="25650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Note moyenne de satisfaction /5</a:t>
            </a:r>
            <a:endParaRPr b="1" sz="900">
              <a:solidFill>
                <a:schemeClr val="lt2"/>
              </a:solidFill>
              <a:latin typeface="Open Sans"/>
              <a:ea typeface="Open Sans"/>
              <a:cs typeface="Open Sans"/>
              <a:sym typeface="Open Sans"/>
            </a:endParaRPr>
          </a:p>
        </p:txBody>
      </p:sp>
      <p:pic>
        <p:nvPicPr>
          <p:cNvPr id="239" name="Google Shape;239;p33"/>
          <p:cNvPicPr preferRelativeResize="0"/>
          <p:nvPr/>
        </p:nvPicPr>
        <p:blipFill>
          <a:blip r:embed="rId3">
            <a:alphaModFix/>
          </a:blip>
          <a:stretch>
            <a:fillRect/>
          </a:stretch>
        </p:blipFill>
        <p:spPr>
          <a:xfrm>
            <a:off x="654050" y="1565798"/>
            <a:ext cx="8074875" cy="26676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1" type="body"/>
          </p:nvPr>
        </p:nvSpPr>
        <p:spPr>
          <a:xfrm>
            <a:off x="311700" y="1987225"/>
            <a:ext cx="8520600" cy="3354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sz="1050">
                <a:highlight>
                  <a:srgbClr val="FFFFFF"/>
                </a:highlight>
                <a:latin typeface="Arial"/>
                <a:ea typeface="Arial"/>
                <a:cs typeface="Arial"/>
                <a:sym typeface="Arial"/>
              </a:rPr>
              <a:t>*Analyse en fonction du nombre d’équipements dits “appréciés”, par logement.</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245" name="Google Shape;245;p34"/>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fr" sz="3680"/>
              <a:t>Une satisfaction corrélée au nombre d’équipements*</a:t>
            </a:r>
            <a:endParaRPr sz="3680"/>
          </a:p>
        </p:txBody>
      </p:sp>
      <p:sp>
        <p:nvSpPr>
          <p:cNvPr id="246" name="Google Shape;246;p34"/>
          <p:cNvSpPr txBox="1"/>
          <p:nvPr/>
        </p:nvSpPr>
        <p:spPr>
          <a:xfrm>
            <a:off x="168272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Logement entier</a:t>
            </a:r>
            <a:endParaRPr b="1" sz="900">
              <a:solidFill>
                <a:schemeClr val="lt2"/>
              </a:solidFill>
              <a:latin typeface="Open Sans"/>
              <a:ea typeface="Open Sans"/>
              <a:cs typeface="Open Sans"/>
              <a:sym typeface="Open Sans"/>
            </a:endParaRPr>
          </a:p>
        </p:txBody>
      </p:sp>
      <p:sp>
        <p:nvSpPr>
          <p:cNvPr id="247" name="Google Shape;247;p34"/>
          <p:cNvSpPr txBox="1"/>
          <p:nvPr/>
        </p:nvSpPr>
        <p:spPr>
          <a:xfrm>
            <a:off x="417617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d’hôtel</a:t>
            </a:r>
            <a:endParaRPr b="1" sz="900">
              <a:solidFill>
                <a:schemeClr val="lt2"/>
              </a:solidFill>
              <a:latin typeface="Open Sans"/>
              <a:ea typeface="Open Sans"/>
              <a:cs typeface="Open Sans"/>
              <a:sym typeface="Open Sans"/>
            </a:endParaRPr>
          </a:p>
        </p:txBody>
      </p:sp>
      <p:sp>
        <p:nvSpPr>
          <p:cNvPr id="248" name="Google Shape;248;p34"/>
          <p:cNvSpPr txBox="1"/>
          <p:nvPr/>
        </p:nvSpPr>
        <p:spPr>
          <a:xfrm>
            <a:off x="671032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privée</a:t>
            </a:r>
            <a:endParaRPr b="1" sz="900">
              <a:solidFill>
                <a:schemeClr val="lt2"/>
              </a:solidFill>
              <a:latin typeface="Open Sans"/>
              <a:ea typeface="Open Sans"/>
              <a:cs typeface="Open Sans"/>
              <a:sym typeface="Open Sans"/>
            </a:endParaRPr>
          </a:p>
        </p:txBody>
      </p:sp>
      <p:sp>
        <p:nvSpPr>
          <p:cNvPr id="249" name="Google Shape;249;p34"/>
          <p:cNvSpPr txBox="1"/>
          <p:nvPr/>
        </p:nvSpPr>
        <p:spPr>
          <a:xfrm rot="-5400000">
            <a:off x="-731550" y="2641625"/>
            <a:ext cx="25650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Note moyenne de satisfaction /5</a:t>
            </a:r>
            <a:endParaRPr b="1" sz="900">
              <a:solidFill>
                <a:schemeClr val="lt2"/>
              </a:solidFill>
              <a:latin typeface="Open Sans"/>
              <a:ea typeface="Open Sans"/>
              <a:cs typeface="Open Sans"/>
              <a:sym typeface="Open Sans"/>
            </a:endParaRPr>
          </a:p>
        </p:txBody>
      </p:sp>
      <p:pic>
        <p:nvPicPr>
          <p:cNvPr id="250" name="Google Shape;250;p34"/>
          <p:cNvPicPr preferRelativeResize="0"/>
          <p:nvPr/>
        </p:nvPicPr>
        <p:blipFill rotWithShape="1">
          <a:blip r:embed="rId3">
            <a:alphaModFix/>
          </a:blip>
          <a:srcRect b="0" l="665" r="0" t="0"/>
          <a:stretch/>
        </p:blipFill>
        <p:spPr>
          <a:xfrm>
            <a:off x="712500" y="1651125"/>
            <a:ext cx="8065525" cy="2683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idx="1" type="body"/>
          </p:nvPr>
        </p:nvSpPr>
        <p:spPr>
          <a:xfrm>
            <a:off x="311700" y="1987225"/>
            <a:ext cx="8520600" cy="3354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sz="1050">
                <a:highlight>
                  <a:srgbClr val="FFFFFF"/>
                </a:highlight>
                <a:latin typeface="Arial"/>
                <a:ea typeface="Arial"/>
                <a:cs typeface="Arial"/>
                <a:sym typeface="Arial"/>
              </a:rPr>
              <a:t>Analyse en fonction du nombre d’</a:t>
            </a:r>
            <a:r>
              <a:rPr b="1" lang="fr" sz="1050">
                <a:highlight>
                  <a:srgbClr val="FFFFFF"/>
                </a:highlight>
                <a:latin typeface="Arial"/>
                <a:ea typeface="Arial"/>
                <a:cs typeface="Arial"/>
                <a:sym typeface="Arial"/>
              </a:rPr>
              <a:t>équipements dits “très demandés”</a:t>
            </a:r>
            <a:r>
              <a:rPr lang="fr" sz="1050">
                <a:highlight>
                  <a:srgbClr val="FFFFFF"/>
                </a:highlight>
                <a:latin typeface="Arial"/>
                <a:ea typeface="Arial"/>
                <a:cs typeface="Arial"/>
                <a:sym typeface="Arial"/>
              </a:rPr>
              <a:t>, par logement.</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256" name="Google Shape;256;p35"/>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fr" sz="3680"/>
              <a:t>Une satisfaction </a:t>
            </a:r>
            <a:r>
              <a:rPr lang="fr" sz="3680"/>
              <a:t>non corrélée au prix</a:t>
            </a:r>
            <a:endParaRPr sz="3680"/>
          </a:p>
        </p:txBody>
      </p:sp>
      <p:sp>
        <p:nvSpPr>
          <p:cNvPr id="257" name="Google Shape;257;p35"/>
          <p:cNvSpPr txBox="1"/>
          <p:nvPr/>
        </p:nvSpPr>
        <p:spPr>
          <a:xfrm rot="-5400000">
            <a:off x="-731550" y="2641625"/>
            <a:ext cx="25650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Note moyenne de satisfaction /5</a:t>
            </a:r>
            <a:endParaRPr b="1" sz="900">
              <a:solidFill>
                <a:schemeClr val="lt2"/>
              </a:solidFill>
              <a:latin typeface="Open Sans"/>
              <a:ea typeface="Open Sans"/>
              <a:cs typeface="Open Sans"/>
              <a:sym typeface="Open Sans"/>
            </a:endParaRPr>
          </a:p>
        </p:txBody>
      </p:sp>
      <p:pic>
        <p:nvPicPr>
          <p:cNvPr id="258" name="Google Shape;258;p35"/>
          <p:cNvPicPr preferRelativeResize="0"/>
          <p:nvPr/>
        </p:nvPicPr>
        <p:blipFill>
          <a:blip r:embed="rId3">
            <a:alphaModFix/>
          </a:blip>
          <a:stretch>
            <a:fillRect/>
          </a:stretch>
        </p:blipFill>
        <p:spPr>
          <a:xfrm>
            <a:off x="861800" y="1732000"/>
            <a:ext cx="7727275" cy="2534125"/>
          </a:xfrm>
          <a:prstGeom prst="rect">
            <a:avLst/>
          </a:prstGeom>
          <a:noFill/>
          <a:ln>
            <a:noFill/>
          </a:ln>
        </p:spPr>
      </p:pic>
      <p:sp>
        <p:nvSpPr>
          <p:cNvPr id="259" name="Google Shape;259;p35"/>
          <p:cNvSpPr txBox="1"/>
          <p:nvPr/>
        </p:nvSpPr>
        <p:spPr>
          <a:xfrm>
            <a:off x="780250"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Logement entier</a:t>
            </a:r>
            <a:endParaRPr b="1" sz="900">
              <a:solidFill>
                <a:schemeClr val="lt2"/>
              </a:solidFill>
              <a:latin typeface="Open Sans"/>
              <a:ea typeface="Open Sans"/>
              <a:cs typeface="Open Sans"/>
              <a:sym typeface="Open Sans"/>
            </a:endParaRPr>
          </a:p>
        </p:txBody>
      </p:sp>
      <p:sp>
        <p:nvSpPr>
          <p:cNvPr id="260" name="Google Shape;260;p35"/>
          <p:cNvSpPr txBox="1"/>
          <p:nvPr/>
        </p:nvSpPr>
        <p:spPr>
          <a:xfrm>
            <a:off x="3045100"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d’hôtel</a:t>
            </a:r>
            <a:endParaRPr b="1" sz="900">
              <a:solidFill>
                <a:schemeClr val="lt2"/>
              </a:solidFill>
              <a:latin typeface="Open Sans"/>
              <a:ea typeface="Open Sans"/>
              <a:cs typeface="Open Sans"/>
              <a:sym typeface="Open Sans"/>
            </a:endParaRPr>
          </a:p>
        </p:txBody>
      </p:sp>
      <p:sp>
        <p:nvSpPr>
          <p:cNvPr id="261" name="Google Shape;261;p35"/>
          <p:cNvSpPr txBox="1"/>
          <p:nvPr/>
        </p:nvSpPr>
        <p:spPr>
          <a:xfrm>
            <a:off x="5045850"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privée</a:t>
            </a:r>
            <a:endParaRPr b="1" sz="900">
              <a:solidFill>
                <a:schemeClr val="lt2"/>
              </a:solidFill>
              <a:latin typeface="Open Sans"/>
              <a:ea typeface="Open Sans"/>
              <a:cs typeface="Open Sans"/>
              <a:sym typeface="Open Sans"/>
            </a:endParaRPr>
          </a:p>
        </p:txBody>
      </p:sp>
      <p:sp>
        <p:nvSpPr>
          <p:cNvPr id="262" name="Google Shape;262;p35"/>
          <p:cNvSpPr txBox="1"/>
          <p:nvPr/>
        </p:nvSpPr>
        <p:spPr>
          <a:xfrm>
            <a:off x="743752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partagée</a:t>
            </a:r>
            <a:endParaRPr b="1" sz="900">
              <a:solidFill>
                <a:schemeClr val="lt2"/>
              </a:solidFill>
              <a:latin typeface="Open Sans"/>
              <a:ea typeface="Open Sans"/>
              <a:cs typeface="Open Sans"/>
              <a:sym typeface="Open Sans"/>
            </a:endParaRPr>
          </a:p>
        </p:txBody>
      </p:sp>
      <p:pic>
        <p:nvPicPr>
          <p:cNvPr id="263" name="Google Shape;263;p35"/>
          <p:cNvPicPr preferRelativeResize="0"/>
          <p:nvPr/>
        </p:nvPicPr>
        <p:blipFill rotWithShape="1">
          <a:blip r:embed="rId4">
            <a:alphaModFix/>
          </a:blip>
          <a:srcRect b="0" l="0" r="0" t="0"/>
          <a:stretch/>
        </p:blipFill>
        <p:spPr>
          <a:xfrm>
            <a:off x="7981475" y="4464825"/>
            <a:ext cx="891250" cy="37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idx="1" type="body"/>
          </p:nvPr>
        </p:nvSpPr>
        <p:spPr>
          <a:xfrm>
            <a:off x="311700" y="1987225"/>
            <a:ext cx="8520600" cy="3354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sz="1050">
                <a:highlight>
                  <a:srgbClr val="FFFFFF"/>
                </a:highlight>
                <a:latin typeface="Arial"/>
                <a:ea typeface="Arial"/>
                <a:cs typeface="Arial"/>
                <a:sym typeface="Arial"/>
              </a:rPr>
              <a:t>Analyse en fonction du nombre d’</a:t>
            </a:r>
            <a:r>
              <a:rPr b="1" lang="fr" sz="1050">
                <a:highlight>
                  <a:srgbClr val="FFFFFF"/>
                </a:highlight>
                <a:latin typeface="Arial"/>
                <a:ea typeface="Arial"/>
                <a:cs typeface="Arial"/>
                <a:sym typeface="Arial"/>
              </a:rPr>
              <a:t>équipements dits “appréciés”,</a:t>
            </a:r>
            <a:r>
              <a:rPr lang="fr" sz="1050">
                <a:highlight>
                  <a:srgbClr val="FFFFFF"/>
                </a:highlight>
                <a:latin typeface="Arial"/>
                <a:ea typeface="Arial"/>
                <a:cs typeface="Arial"/>
                <a:sym typeface="Arial"/>
              </a:rPr>
              <a:t> par logement.</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269" name="Google Shape;269;p36"/>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fr" sz="3680"/>
              <a:t>Une satisfaction non corrélée au prix</a:t>
            </a:r>
            <a:endParaRPr sz="3680"/>
          </a:p>
        </p:txBody>
      </p:sp>
      <p:sp>
        <p:nvSpPr>
          <p:cNvPr id="270" name="Google Shape;270;p36"/>
          <p:cNvSpPr txBox="1"/>
          <p:nvPr/>
        </p:nvSpPr>
        <p:spPr>
          <a:xfrm>
            <a:off x="780250"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Logement entier</a:t>
            </a:r>
            <a:endParaRPr b="1" sz="900">
              <a:solidFill>
                <a:schemeClr val="lt2"/>
              </a:solidFill>
              <a:latin typeface="Open Sans"/>
              <a:ea typeface="Open Sans"/>
              <a:cs typeface="Open Sans"/>
              <a:sym typeface="Open Sans"/>
            </a:endParaRPr>
          </a:p>
        </p:txBody>
      </p:sp>
      <p:sp>
        <p:nvSpPr>
          <p:cNvPr id="271" name="Google Shape;271;p36"/>
          <p:cNvSpPr txBox="1"/>
          <p:nvPr/>
        </p:nvSpPr>
        <p:spPr>
          <a:xfrm>
            <a:off x="3045100"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d’hôtel</a:t>
            </a:r>
            <a:endParaRPr b="1" sz="900">
              <a:solidFill>
                <a:schemeClr val="lt2"/>
              </a:solidFill>
              <a:latin typeface="Open Sans"/>
              <a:ea typeface="Open Sans"/>
              <a:cs typeface="Open Sans"/>
              <a:sym typeface="Open Sans"/>
            </a:endParaRPr>
          </a:p>
        </p:txBody>
      </p:sp>
      <p:sp>
        <p:nvSpPr>
          <p:cNvPr id="272" name="Google Shape;272;p36"/>
          <p:cNvSpPr txBox="1"/>
          <p:nvPr/>
        </p:nvSpPr>
        <p:spPr>
          <a:xfrm>
            <a:off x="5045850"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privée</a:t>
            </a:r>
            <a:endParaRPr b="1" sz="900">
              <a:solidFill>
                <a:schemeClr val="lt2"/>
              </a:solidFill>
              <a:latin typeface="Open Sans"/>
              <a:ea typeface="Open Sans"/>
              <a:cs typeface="Open Sans"/>
              <a:sym typeface="Open Sans"/>
            </a:endParaRPr>
          </a:p>
        </p:txBody>
      </p:sp>
      <p:sp>
        <p:nvSpPr>
          <p:cNvPr id="273" name="Google Shape;273;p36"/>
          <p:cNvSpPr txBox="1"/>
          <p:nvPr/>
        </p:nvSpPr>
        <p:spPr>
          <a:xfrm rot="-5400000">
            <a:off x="-731550" y="2641625"/>
            <a:ext cx="25650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Note moyenne de satisfaction /5</a:t>
            </a:r>
            <a:endParaRPr b="1" sz="900">
              <a:solidFill>
                <a:schemeClr val="lt2"/>
              </a:solidFill>
              <a:latin typeface="Open Sans"/>
              <a:ea typeface="Open Sans"/>
              <a:cs typeface="Open Sans"/>
              <a:sym typeface="Open Sans"/>
            </a:endParaRPr>
          </a:p>
        </p:txBody>
      </p:sp>
      <p:pic>
        <p:nvPicPr>
          <p:cNvPr id="274" name="Google Shape;274;p36"/>
          <p:cNvPicPr preferRelativeResize="0"/>
          <p:nvPr/>
        </p:nvPicPr>
        <p:blipFill rotWithShape="1">
          <a:blip r:embed="rId3">
            <a:alphaModFix/>
          </a:blip>
          <a:srcRect b="169" l="0" r="0" t="179"/>
          <a:stretch/>
        </p:blipFill>
        <p:spPr>
          <a:xfrm>
            <a:off x="645000" y="1651125"/>
            <a:ext cx="8200772" cy="2683250"/>
          </a:xfrm>
          <a:prstGeom prst="rect">
            <a:avLst/>
          </a:prstGeom>
          <a:noFill/>
          <a:ln>
            <a:noFill/>
          </a:ln>
        </p:spPr>
      </p:pic>
      <p:pic>
        <p:nvPicPr>
          <p:cNvPr id="275" name="Google Shape;275;p36"/>
          <p:cNvPicPr preferRelativeResize="0"/>
          <p:nvPr/>
        </p:nvPicPr>
        <p:blipFill rotWithShape="1">
          <a:blip r:embed="rId4">
            <a:alphaModFix/>
          </a:blip>
          <a:srcRect b="0" l="485" r="495" t="0"/>
          <a:stretch/>
        </p:blipFill>
        <p:spPr>
          <a:xfrm>
            <a:off x="7981475" y="4464825"/>
            <a:ext cx="891250" cy="373200"/>
          </a:xfrm>
          <a:prstGeom prst="rect">
            <a:avLst/>
          </a:prstGeom>
          <a:noFill/>
          <a:ln>
            <a:noFill/>
          </a:ln>
        </p:spPr>
      </p:pic>
      <p:sp>
        <p:nvSpPr>
          <p:cNvPr id="276" name="Google Shape;276;p36"/>
          <p:cNvSpPr txBox="1"/>
          <p:nvPr/>
        </p:nvSpPr>
        <p:spPr>
          <a:xfrm>
            <a:off x="7437525" y="1197575"/>
            <a:ext cx="131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Chambre partagée</a:t>
            </a:r>
            <a:endParaRPr b="1" sz="900">
              <a:solidFill>
                <a:schemeClr val="lt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sz="3680"/>
              <a:t>Une satisfaction corrélée au type d’équipement</a:t>
            </a:r>
            <a:endParaRPr/>
          </a:p>
        </p:txBody>
      </p:sp>
      <p:pic>
        <p:nvPicPr>
          <p:cNvPr id="282" name="Google Shape;282;p37"/>
          <p:cNvPicPr preferRelativeResize="0"/>
          <p:nvPr/>
        </p:nvPicPr>
        <p:blipFill>
          <a:blip r:embed="rId3">
            <a:alphaModFix/>
          </a:blip>
          <a:stretch>
            <a:fillRect/>
          </a:stretch>
        </p:blipFill>
        <p:spPr>
          <a:xfrm>
            <a:off x="5903225" y="1204871"/>
            <a:ext cx="2929076" cy="277125"/>
          </a:xfrm>
          <a:prstGeom prst="rect">
            <a:avLst/>
          </a:prstGeom>
          <a:noFill/>
          <a:ln>
            <a:noFill/>
          </a:ln>
        </p:spPr>
      </p:pic>
      <p:pic>
        <p:nvPicPr>
          <p:cNvPr id="283" name="Google Shape;283;p37"/>
          <p:cNvPicPr preferRelativeResize="0"/>
          <p:nvPr/>
        </p:nvPicPr>
        <p:blipFill>
          <a:blip r:embed="rId4">
            <a:alphaModFix/>
          </a:blip>
          <a:stretch>
            <a:fillRect/>
          </a:stretch>
        </p:blipFill>
        <p:spPr>
          <a:xfrm>
            <a:off x="281325" y="963350"/>
            <a:ext cx="5592493" cy="4007402"/>
          </a:xfrm>
          <a:prstGeom prst="rect">
            <a:avLst/>
          </a:prstGeom>
          <a:noFill/>
          <a:ln>
            <a:noFill/>
          </a:ln>
        </p:spPr>
      </p:pic>
      <p:pic>
        <p:nvPicPr>
          <p:cNvPr id="284" name="Google Shape;284;p37"/>
          <p:cNvPicPr preferRelativeResize="0"/>
          <p:nvPr/>
        </p:nvPicPr>
        <p:blipFill>
          <a:blip r:embed="rId5">
            <a:alphaModFix/>
          </a:blip>
          <a:stretch>
            <a:fillRect/>
          </a:stretch>
        </p:blipFill>
        <p:spPr>
          <a:xfrm>
            <a:off x="6677643" y="1559746"/>
            <a:ext cx="2013675" cy="33363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8"/>
          <p:cNvPicPr preferRelativeResize="0"/>
          <p:nvPr/>
        </p:nvPicPr>
        <p:blipFill>
          <a:blip r:embed="rId3">
            <a:alphaModFix/>
          </a:blip>
          <a:stretch>
            <a:fillRect/>
          </a:stretch>
        </p:blipFill>
        <p:spPr>
          <a:xfrm>
            <a:off x="1574301" y="1027388"/>
            <a:ext cx="5690924" cy="3740124"/>
          </a:xfrm>
          <a:prstGeom prst="rect">
            <a:avLst/>
          </a:prstGeom>
          <a:noFill/>
          <a:ln>
            <a:noFill/>
          </a:ln>
        </p:spPr>
      </p:pic>
      <p:sp>
        <p:nvSpPr>
          <p:cNvPr id="290" name="Google Shape;290;p38"/>
          <p:cNvSpPr txBox="1"/>
          <p:nvPr>
            <p:ph idx="1" type="body"/>
          </p:nvPr>
        </p:nvSpPr>
        <p:spPr>
          <a:xfrm>
            <a:off x="311700" y="2215825"/>
            <a:ext cx="8520600" cy="3354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sz="1050">
                <a:highlight>
                  <a:srgbClr val="FFFFFF"/>
                </a:highlight>
                <a:latin typeface="Arial"/>
                <a:ea typeface="Arial"/>
                <a:cs typeface="Arial"/>
                <a:sym typeface="Arial"/>
              </a:rPr>
              <a:t>Analyse en fonction du nombre d’</a:t>
            </a:r>
            <a:r>
              <a:rPr b="1" lang="fr" sz="1050">
                <a:highlight>
                  <a:srgbClr val="FFFFFF"/>
                </a:highlight>
                <a:latin typeface="Arial"/>
                <a:ea typeface="Arial"/>
                <a:cs typeface="Arial"/>
                <a:sym typeface="Arial"/>
              </a:rPr>
              <a:t>équipements dits “très demandés” &amp; “appréciés”,</a:t>
            </a:r>
            <a:r>
              <a:rPr lang="fr" sz="1050">
                <a:highlight>
                  <a:srgbClr val="FFFFFF"/>
                </a:highlight>
                <a:latin typeface="Arial"/>
                <a:ea typeface="Arial"/>
                <a:cs typeface="Arial"/>
                <a:sym typeface="Arial"/>
              </a:rPr>
              <a:t> par logement.</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
        <p:nvSpPr>
          <p:cNvPr id="291" name="Google Shape;291;p38"/>
          <p:cNvSpPr txBox="1"/>
          <p:nvPr>
            <p:ph type="title"/>
          </p:nvPr>
        </p:nvSpPr>
        <p:spPr>
          <a:xfrm>
            <a:off x="311700" y="0"/>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26902"/>
              <a:buNone/>
            </a:pPr>
            <a:r>
              <a:rPr lang="fr" sz="3680"/>
              <a:t>Une satisfaction corrélée aux Super Host et aux équipements</a:t>
            </a:r>
            <a:endParaRPr sz="3680"/>
          </a:p>
        </p:txBody>
      </p:sp>
      <p:sp>
        <p:nvSpPr>
          <p:cNvPr id="292" name="Google Shape;292;p38"/>
          <p:cNvSpPr txBox="1"/>
          <p:nvPr/>
        </p:nvSpPr>
        <p:spPr>
          <a:xfrm>
            <a:off x="2327375" y="1036275"/>
            <a:ext cx="13116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solidFill>
                  <a:schemeClr val="lt2"/>
                </a:solidFill>
                <a:latin typeface="Open Sans"/>
                <a:ea typeface="Open Sans"/>
                <a:cs typeface="Open Sans"/>
                <a:sym typeface="Open Sans"/>
              </a:rPr>
              <a:t>Host</a:t>
            </a:r>
            <a:endParaRPr b="1" sz="900">
              <a:solidFill>
                <a:schemeClr val="lt2"/>
              </a:solidFill>
              <a:latin typeface="Open Sans"/>
              <a:ea typeface="Open Sans"/>
              <a:cs typeface="Open Sans"/>
              <a:sym typeface="Open Sans"/>
            </a:endParaRPr>
          </a:p>
        </p:txBody>
      </p:sp>
      <p:sp>
        <p:nvSpPr>
          <p:cNvPr id="293" name="Google Shape;293;p38"/>
          <p:cNvSpPr txBox="1"/>
          <p:nvPr/>
        </p:nvSpPr>
        <p:spPr>
          <a:xfrm>
            <a:off x="5311500" y="1036275"/>
            <a:ext cx="13116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solidFill>
                  <a:schemeClr val="lt2"/>
                </a:solidFill>
                <a:latin typeface="Open Sans"/>
                <a:ea typeface="Open Sans"/>
                <a:cs typeface="Open Sans"/>
                <a:sym typeface="Open Sans"/>
              </a:rPr>
              <a:t>Super Host</a:t>
            </a:r>
            <a:endParaRPr b="1" sz="900">
              <a:solidFill>
                <a:schemeClr val="lt2"/>
              </a:solidFill>
              <a:latin typeface="Open Sans"/>
              <a:ea typeface="Open Sans"/>
              <a:cs typeface="Open Sans"/>
              <a:sym typeface="Open Sans"/>
            </a:endParaRPr>
          </a:p>
        </p:txBody>
      </p:sp>
      <p:sp>
        <p:nvSpPr>
          <p:cNvPr id="294" name="Google Shape;294;p38"/>
          <p:cNvSpPr txBox="1"/>
          <p:nvPr/>
        </p:nvSpPr>
        <p:spPr>
          <a:xfrm rot="-5400000">
            <a:off x="484875" y="3608550"/>
            <a:ext cx="20457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solidFill>
                  <a:schemeClr val="lt2"/>
                </a:solidFill>
                <a:latin typeface="Open Sans"/>
                <a:ea typeface="Open Sans"/>
                <a:cs typeface="Open Sans"/>
                <a:sym typeface="Open Sans"/>
              </a:rPr>
              <a:t>Note moyenne de satisfaction /5</a:t>
            </a:r>
            <a:endParaRPr b="1" sz="900">
              <a:solidFill>
                <a:schemeClr val="lt2"/>
              </a:solidFill>
              <a:latin typeface="Open Sans"/>
              <a:ea typeface="Open Sans"/>
              <a:cs typeface="Open Sans"/>
              <a:sym typeface="Open Sans"/>
            </a:endParaRPr>
          </a:p>
        </p:txBody>
      </p:sp>
      <p:sp>
        <p:nvSpPr>
          <p:cNvPr id="295" name="Google Shape;295;p38"/>
          <p:cNvSpPr txBox="1"/>
          <p:nvPr/>
        </p:nvSpPr>
        <p:spPr>
          <a:xfrm rot="-5400000">
            <a:off x="770625" y="1602875"/>
            <a:ext cx="1474200" cy="3231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solidFill>
                  <a:schemeClr val="lt2"/>
                </a:solidFill>
                <a:latin typeface="Open Sans"/>
                <a:ea typeface="Open Sans"/>
                <a:cs typeface="Open Sans"/>
                <a:sym typeface="Open Sans"/>
              </a:rPr>
              <a:t>Prix moyen</a:t>
            </a:r>
            <a:endParaRPr b="1" sz="900">
              <a:solidFill>
                <a:schemeClr val="lt2"/>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ctrTitle"/>
          </p:nvPr>
        </p:nvSpPr>
        <p:spPr>
          <a:xfrm>
            <a:off x="3044700" y="1427550"/>
            <a:ext cx="3054600" cy="2288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fr"/>
              <a:t>Adapter son prix en fonction du marché</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Le </a:t>
            </a:r>
            <a:r>
              <a:rPr lang="fr"/>
              <a:t>prix en fonction du marché</a:t>
            </a:r>
            <a:endParaRPr/>
          </a:p>
        </p:txBody>
      </p:sp>
      <p:sp>
        <p:nvSpPr>
          <p:cNvPr id="306" name="Google Shape;306;p4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000"/>
              <a:t>Le prix moyen de chaque quartier :</a:t>
            </a:r>
            <a:endParaRPr sz="2000"/>
          </a:p>
          <a:p>
            <a:pPr indent="0" lvl="0" marL="0" rtl="0" algn="l">
              <a:spcBef>
                <a:spcPts val="1200"/>
              </a:spcBef>
              <a:spcAft>
                <a:spcPts val="0"/>
              </a:spcAft>
              <a:buNone/>
            </a:pPr>
            <a:r>
              <a:rPr lang="fr" sz="2000"/>
              <a:t>Si vous avez 2 chambres, 2 salles de bains dans le quartier </a:t>
            </a:r>
            <a:r>
              <a:rPr lang="fr" sz="2000"/>
              <a:t>Reuilly, le prix</a:t>
            </a:r>
            <a:r>
              <a:rPr lang="fr" sz="2000"/>
              <a:t> moyen est de 176 €.</a:t>
            </a:r>
            <a:endParaRPr sz="2000"/>
          </a:p>
          <a:p>
            <a:pPr indent="0" lvl="0" marL="0" rtl="0" algn="l">
              <a:spcBef>
                <a:spcPts val="1200"/>
              </a:spcBef>
              <a:spcAft>
                <a:spcPts val="0"/>
              </a:spcAft>
              <a:buNone/>
            </a:pPr>
            <a:r>
              <a:rPr lang="fr" sz="2000"/>
              <a:t>Si vous souhaitez investir dans un appartement pour faire du Airbnb dans le quartier de Reuilly, il y a actuellement 359 annonces qui ont les mêmes </a:t>
            </a:r>
            <a:r>
              <a:rPr lang="fr" sz="2000"/>
              <a:t>caractéristiques</a:t>
            </a:r>
            <a:r>
              <a:rPr lang="fr" sz="2000"/>
              <a:t> de base.</a:t>
            </a:r>
            <a:endParaRPr sz="2000"/>
          </a:p>
          <a:p>
            <a:pPr indent="0" lvl="0" marL="0" rtl="0" algn="l">
              <a:spcBef>
                <a:spcPts val="1200"/>
              </a:spcBef>
              <a:spcAft>
                <a:spcPts val="1200"/>
              </a:spcAft>
              <a:buNone/>
            </a:pPr>
            <a:r>
              <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1"/>
          <p:cNvPicPr preferRelativeResize="0"/>
          <p:nvPr/>
        </p:nvPicPr>
        <p:blipFill>
          <a:blip r:embed="rId3">
            <a:alphaModFix/>
          </a:blip>
          <a:stretch>
            <a:fillRect/>
          </a:stretch>
        </p:blipFill>
        <p:spPr>
          <a:xfrm>
            <a:off x="1677825" y="152400"/>
            <a:ext cx="5788349" cy="48386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11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80" name="Google Shape;80;p15"/>
          <p:cNvSpPr txBox="1"/>
          <p:nvPr>
            <p:ph idx="1" type="body"/>
          </p:nvPr>
        </p:nvSpPr>
        <p:spPr>
          <a:xfrm>
            <a:off x="311700" y="742850"/>
            <a:ext cx="8555700" cy="4316100"/>
          </a:xfrm>
          <a:prstGeom prst="rect">
            <a:avLst/>
          </a:prstGeom>
        </p:spPr>
        <p:txBody>
          <a:bodyPr anchorCtr="0" anchor="t" bIns="91425" lIns="91425" spcFirstLastPara="1" rIns="91425" wrap="square" tIns="91425">
            <a:normAutofit fontScale="25000" lnSpcReduction="20000"/>
          </a:bodyPr>
          <a:lstStyle/>
          <a:p>
            <a:pPr indent="-355600" lvl="0" marL="457200" rtl="0" algn="l">
              <a:lnSpc>
                <a:spcPct val="95000"/>
              </a:lnSpc>
              <a:spcBef>
                <a:spcPts val="0"/>
              </a:spcBef>
              <a:spcAft>
                <a:spcPts val="0"/>
              </a:spcAft>
              <a:buSzPct val="100000"/>
              <a:buAutoNum type="arabicPeriod"/>
            </a:pPr>
            <a:r>
              <a:rPr lang="fr" sz="8000"/>
              <a:t>Introduction</a:t>
            </a:r>
            <a:endParaRPr sz="8000"/>
          </a:p>
          <a:p>
            <a:pPr indent="0" lvl="0" marL="1371600" rtl="0" algn="l">
              <a:lnSpc>
                <a:spcPct val="95000"/>
              </a:lnSpc>
              <a:spcBef>
                <a:spcPts val="1200"/>
              </a:spcBef>
              <a:spcAft>
                <a:spcPts val="0"/>
              </a:spcAft>
              <a:buNone/>
            </a:pPr>
            <a:r>
              <a:t/>
            </a:r>
            <a:endParaRPr sz="8000"/>
          </a:p>
          <a:p>
            <a:pPr indent="-355600" lvl="0" marL="457200" rtl="0" algn="l">
              <a:lnSpc>
                <a:spcPct val="95000"/>
              </a:lnSpc>
              <a:spcBef>
                <a:spcPts val="1200"/>
              </a:spcBef>
              <a:spcAft>
                <a:spcPts val="0"/>
              </a:spcAft>
              <a:buSzPct val="100000"/>
              <a:buAutoNum type="arabicPeriod"/>
            </a:pPr>
            <a:r>
              <a:rPr lang="fr" sz="8000"/>
              <a:t>Données</a:t>
            </a:r>
            <a:endParaRPr sz="8000"/>
          </a:p>
          <a:p>
            <a:pPr indent="0" lvl="0" marL="0" rtl="0" algn="l">
              <a:lnSpc>
                <a:spcPct val="95000"/>
              </a:lnSpc>
              <a:spcBef>
                <a:spcPts val="1200"/>
              </a:spcBef>
              <a:spcAft>
                <a:spcPts val="0"/>
              </a:spcAft>
              <a:buNone/>
            </a:pPr>
            <a:r>
              <a:t/>
            </a:r>
            <a:endParaRPr sz="8000"/>
          </a:p>
          <a:p>
            <a:pPr indent="-355600" lvl="0" marL="457200" rtl="0" algn="l">
              <a:lnSpc>
                <a:spcPct val="95000"/>
              </a:lnSpc>
              <a:spcBef>
                <a:spcPts val="1200"/>
              </a:spcBef>
              <a:spcAft>
                <a:spcPts val="0"/>
              </a:spcAft>
              <a:buSzPct val="100000"/>
              <a:buAutoNum type="arabicPeriod"/>
            </a:pPr>
            <a:r>
              <a:rPr lang="fr" sz="8000"/>
              <a:t>Adopter un comportement approprié en tant qu’hôte</a:t>
            </a:r>
            <a:endParaRPr sz="8000"/>
          </a:p>
          <a:p>
            <a:pPr indent="0" lvl="0" marL="0" rtl="0" algn="l">
              <a:lnSpc>
                <a:spcPct val="95000"/>
              </a:lnSpc>
              <a:spcBef>
                <a:spcPts val="1200"/>
              </a:spcBef>
              <a:spcAft>
                <a:spcPts val="0"/>
              </a:spcAft>
              <a:buNone/>
            </a:pPr>
            <a:r>
              <a:t/>
            </a:r>
            <a:endParaRPr sz="8000"/>
          </a:p>
          <a:p>
            <a:pPr indent="-355600" lvl="0" marL="457200" rtl="0" algn="l">
              <a:lnSpc>
                <a:spcPct val="95000"/>
              </a:lnSpc>
              <a:spcBef>
                <a:spcPts val="1200"/>
              </a:spcBef>
              <a:spcAft>
                <a:spcPts val="0"/>
              </a:spcAft>
              <a:buSzPct val="100000"/>
              <a:buAutoNum type="arabicPeriod"/>
            </a:pPr>
            <a:r>
              <a:rPr lang="fr" sz="8000"/>
              <a:t>Equiper son logement</a:t>
            </a:r>
            <a:endParaRPr sz="8000"/>
          </a:p>
          <a:p>
            <a:pPr indent="0" lvl="0" marL="0" rtl="0" algn="l">
              <a:lnSpc>
                <a:spcPct val="95000"/>
              </a:lnSpc>
              <a:spcBef>
                <a:spcPts val="1200"/>
              </a:spcBef>
              <a:spcAft>
                <a:spcPts val="0"/>
              </a:spcAft>
              <a:buNone/>
            </a:pPr>
            <a:r>
              <a:t/>
            </a:r>
            <a:endParaRPr sz="8000"/>
          </a:p>
          <a:p>
            <a:pPr indent="-355600" lvl="0" marL="457200" rtl="0" algn="l">
              <a:lnSpc>
                <a:spcPct val="95000"/>
              </a:lnSpc>
              <a:spcBef>
                <a:spcPts val="1200"/>
              </a:spcBef>
              <a:spcAft>
                <a:spcPts val="0"/>
              </a:spcAft>
              <a:buSzPct val="100000"/>
              <a:buAutoNum type="arabicPeriod"/>
            </a:pPr>
            <a:r>
              <a:rPr lang="fr" sz="8000"/>
              <a:t>Adapter son prix en fonction du marché</a:t>
            </a:r>
            <a:endParaRPr sz="8000"/>
          </a:p>
          <a:p>
            <a:pPr indent="0" lvl="0" marL="0" rtl="0" algn="l">
              <a:lnSpc>
                <a:spcPct val="95000"/>
              </a:lnSpc>
              <a:spcBef>
                <a:spcPts val="1200"/>
              </a:spcBef>
              <a:spcAft>
                <a:spcPts val="0"/>
              </a:spcAft>
              <a:buNone/>
            </a:pPr>
            <a:r>
              <a:t/>
            </a:r>
            <a:endParaRPr sz="8000"/>
          </a:p>
          <a:p>
            <a:pPr indent="-355600" lvl="0" marL="457200" rtl="0" algn="l">
              <a:lnSpc>
                <a:spcPct val="95000"/>
              </a:lnSpc>
              <a:spcBef>
                <a:spcPts val="1200"/>
              </a:spcBef>
              <a:spcAft>
                <a:spcPts val="0"/>
              </a:spcAft>
              <a:buSzPct val="100000"/>
              <a:buAutoNum type="arabicPeriod"/>
            </a:pPr>
            <a:r>
              <a:rPr lang="fr" sz="8000"/>
              <a:t>Conclusion</a:t>
            </a:r>
            <a:endParaRPr sz="8000"/>
          </a:p>
          <a:p>
            <a:pPr indent="0" lvl="0" marL="1371600" rtl="0" algn="l">
              <a:lnSpc>
                <a:spcPct val="95000"/>
              </a:lnSpc>
              <a:spcBef>
                <a:spcPts val="1200"/>
              </a:spcBef>
              <a:spcAft>
                <a:spcPts val="0"/>
              </a:spcAft>
              <a:buNone/>
            </a:pPr>
            <a:r>
              <a:t/>
            </a:r>
            <a:endParaRPr>
              <a:latin typeface="Economica"/>
              <a:ea typeface="Economica"/>
              <a:cs typeface="Economica"/>
              <a:sym typeface="Economica"/>
            </a:endParaRPr>
          </a:p>
          <a:p>
            <a:pPr indent="0" lvl="0" marL="1371600" rtl="0" algn="l">
              <a:lnSpc>
                <a:spcPct val="95000"/>
              </a:lnSpc>
              <a:spcBef>
                <a:spcPts val="1200"/>
              </a:spcBef>
              <a:spcAft>
                <a:spcPts val="1200"/>
              </a:spcAft>
              <a:buNone/>
            </a:pPr>
            <a:r>
              <a:t/>
            </a:r>
            <a:endParaRPr>
              <a:latin typeface="Economica"/>
              <a:ea typeface="Economica"/>
              <a:cs typeface="Economica"/>
              <a:sym typeface="Economic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ctrTitle"/>
          </p:nvPr>
        </p:nvSpPr>
        <p:spPr>
          <a:xfrm>
            <a:off x="3044700" y="2030849"/>
            <a:ext cx="3054600" cy="1081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Conclusion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En conclusion </a:t>
            </a:r>
            <a:endParaRPr/>
          </a:p>
        </p:txBody>
      </p:sp>
      <p:sp>
        <p:nvSpPr>
          <p:cNvPr id="322" name="Google Shape;322;p4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2000"/>
              <a:t>Pour satisfaire les voyageurs : </a:t>
            </a:r>
            <a:endParaRPr sz="2000"/>
          </a:p>
          <a:p>
            <a:pPr indent="-355600" lvl="0" marL="457200" rtl="0" algn="just">
              <a:spcBef>
                <a:spcPts val="1200"/>
              </a:spcBef>
              <a:spcAft>
                <a:spcPts val="0"/>
              </a:spcAft>
              <a:buSzPts val="2000"/>
              <a:buChar char="-"/>
            </a:pPr>
            <a:r>
              <a:rPr lang="fr" sz="2000"/>
              <a:t>être réactif, accessible, et maintenir son logement propre </a:t>
            </a:r>
            <a:endParaRPr sz="2000"/>
          </a:p>
          <a:p>
            <a:pPr indent="-355600" lvl="0" marL="457200" rtl="0" algn="just">
              <a:spcBef>
                <a:spcPts val="0"/>
              </a:spcBef>
              <a:spcAft>
                <a:spcPts val="0"/>
              </a:spcAft>
              <a:buSzPts val="2000"/>
              <a:buChar char="-"/>
            </a:pPr>
            <a:r>
              <a:rPr lang="fr" sz="2000"/>
              <a:t>proposer un maximum d’équipements dits “très demandés” et aussi ”appréciés”</a:t>
            </a:r>
            <a:endParaRPr sz="2000"/>
          </a:p>
          <a:p>
            <a:pPr indent="-355600" lvl="0" marL="457200" rtl="0" algn="just">
              <a:spcBef>
                <a:spcPts val="0"/>
              </a:spcBef>
              <a:spcAft>
                <a:spcPts val="0"/>
              </a:spcAft>
              <a:buSzPts val="2000"/>
              <a:buChar char="-"/>
            </a:pPr>
            <a:r>
              <a:rPr lang="fr" sz="2000"/>
              <a:t>adapter votre prix à votre quartier, capacité d’accueil et au nombre d’équipement </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Nos recommandations</a:t>
            </a:r>
            <a:endParaRPr/>
          </a:p>
        </p:txBody>
      </p:sp>
      <p:sp>
        <p:nvSpPr>
          <p:cNvPr id="328" name="Google Shape;328;p4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sz="2000"/>
              <a:t>Les choses sur lesquels on </a:t>
            </a:r>
            <a:r>
              <a:rPr lang="fr" sz="2000"/>
              <a:t>aurait</a:t>
            </a:r>
            <a:r>
              <a:rPr lang="fr" sz="2000"/>
              <a:t> pu aller plus loin sont : </a:t>
            </a:r>
            <a:endParaRPr sz="2000"/>
          </a:p>
          <a:p>
            <a:pPr indent="-355600" lvl="0" marL="457200" rtl="0" algn="just">
              <a:spcBef>
                <a:spcPts val="1200"/>
              </a:spcBef>
              <a:spcAft>
                <a:spcPts val="0"/>
              </a:spcAft>
              <a:buSzPts val="2000"/>
              <a:buChar char="●"/>
            </a:pPr>
            <a:r>
              <a:rPr lang="fr" sz="2000"/>
              <a:t>comparaison entre plusieurs localisation (</a:t>
            </a:r>
            <a:r>
              <a:rPr lang="fr" sz="2000"/>
              <a:t>Barcelone</a:t>
            </a:r>
            <a:r>
              <a:rPr lang="fr" sz="2000"/>
              <a:t>, Londres, Rome)</a:t>
            </a:r>
            <a:endParaRPr sz="2000"/>
          </a:p>
          <a:p>
            <a:pPr indent="-355600" lvl="0" marL="457200" rtl="0" algn="just">
              <a:spcBef>
                <a:spcPts val="0"/>
              </a:spcBef>
              <a:spcAft>
                <a:spcPts val="0"/>
              </a:spcAft>
              <a:buSzPts val="2000"/>
              <a:buChar char="●"/>
            </a:pPr>
            <a:r>
              <a:rPr lang="fr" sz="2000"/>
              <a:t>Travailler sur les Jeux Olympiques quand les données seront disponibles </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ctrTitle"/>
          </p:nvPr>
        </p:nvSpPr>
        <p:spPr>
          <a:xfrm>
            <a:off x="3044700" y="2059049"/>
            <a:ext cx="3054600" cy="1025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11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fr"/>
              <a:t>Airbnb</a:t>
            </a:r>
            <a:endParaRPr/>
          </a:p>
        </p:txBody>
      </p:sp>
      <p:sp>
        <p:nvSpPr>
          <p:cNvPr id="91" name="Google Shape;91;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62500"/>
          </a:bodyPr>
          <a:lstStyle/>
          <a:p>
            <a:pPr indent="0" lvl="0" marL="0" rtl="0" algn="l">
              <a:lnSpc>
                <a:spcPct val="115000"/>
              </a:lnSpc>
              <a:spcBef>
                <a:spcPts val="0"/>
              </a:spcBef>
              <a:spcAft>
                <a:spcPts val="0"/>
              </a:spcAft>
              <a:buSzPts val="378"/>
              <a:buNone/>
            </a:pPr>
            <a:r>
              <a:rPr lang="fr" sz="3252">
                <a:solidFill>
                  <a:srgbClr val="202124"/>
                </a:solidFill>
              </a:rPr>
              <a:t>Société américaine qui exploite le marché de  l'hébergement en ligne </a:t>
            </a:r>
            <a:endParaRPr sz="3252">
              <a:solidFill>
                <a:srgbClr val="3C4043"/>
              </a:solidFill>
              <a:highlight>
                <a:schemeClr val="lt1"/>
              </a:highlight>
            </a:endParaRPr>
          </a:p>
          <a:p>
            <a:pPr indent="0" lvl="0" marL="0" rtl="0" algn="l">
              <a:lnSpc>
                <a:spcPct val="115000"/>
              </a:lnSpc>
              <a:spcBef>
                <a:spcPts val="1200"/>
              </a:spcBef>
              <a:spcAft>
                <a:spcPts val="0"/>
              </a:spcAft>
              <a:buSzPts val="378"/>
              <a:buNone/>
            </a:pPr>
            <a:r>
              <a:rPr lang="fr" sz="3252">
                <a:solidFill>
                  <a:srgbClr val="202124"/>
                </a:solidFill>
              </a:rPr>
              <a:t>Fondée en 2008</a:t>
            </a:r>
            <a:endParaRPr sz="3252">
              <a:solidFill>
                <a:srgbClr val="202124"/>
              </a:solidFill>
            </a:endParaRPr>
          </a:p>
          <a:p>
            <a:pPr indent="0" lvl="0" marL="0" rtl="0" algn="l">
              <a:lnSpc>
                <a:spcPct val="115000"/>
              </a:lnSpc>
              <a:spcBef>
                <a:spcPts val="1200"/>
              </a:spcBef>
              <a:spcAft>
                <a:spcPts val="0"/>
              </a:spcAft>
              <a:buSzPts val="378"/>
              <a:buNone/>
            </a:pPr>
            <a:r>
              <a:rPr lang="fr" sz="3252">
                <a:solidFill>
                  <a:srgbClr val="3C4043"/>
                </a:solidFill>
                <a:highlight>
                  <a:schemeClr val="lt1"/>
                </a:highlight>
              </a:rPr>
              <a:t>Arrivée en France en 2010</a:t>
            </a:r>
            <a:endParaRPr sz="3252">
              <a:solidFill>
                <a:srgbClr val="3C4043"/>
              </a:solidFill>
              <a:highlight>
                <a:schemeClr val="lt1"/>
              </a:highlight>
            </a:endParaRPr>
          </a:p>
          <a:p>
            <a:pPr indent="0" lvl="0" marL="0" rtl="0" algn="l">
              <a:lnSpc>
                <a:spcPct val="115000"/>
              </a:lnSpc>
              <a:spcBef>
                <a:spcPts val="1200"/>
              </a:spcBef>
              <a:spcAft>
                <a:spcPts val="0"/>
              </a:spcAft>
              <a:buSzPts val="378"/>
              <a:buNone/>
            </a:pPr>
            <a:r>
              <a:rPr lang="fr" sz="3252">
                <a:solidFill>
                  <a:srgbClr val="3C4043"/>
                </a:solidFill>
                <a:highlight>
                  <a:schemeClr val="lt1"/>
                </a:highlight>
              </a:rPr>
              <a:t>La France : 2e marché (10,8 milliards d’euros - 2019)</a:t>
            </a:r>
            <a:endParaRPr sz="3252">
              <a:solidFill>
                <a:srgbClr val="3C4043"/>
              </a:solidFill>
              <a:highlight>
                <a:schemeClr val="lt1"/>
              </a:highlight>
            </a:endParaRPr>
          </a:p>
          <a:p>
            <a:pPr indent="0" lvl="0" marL="0" rtl="0" algn="l">
              <a:lnSpc>
                <a:spcPct val="115000"/>
              </a:lnSpc>
              <a:spcBef>
                <a:spcPts val="1200"/>
              </a:spcBef>
              <a:spcAft>
                <a:spcPts val="0"/>
              </a:spcAft>
              <a:buSzPts val="378"/>
              <a:buNone/>
            </a:pPr>
            <a:r>
              <a:rPr lang="fr" sz="3252">
                <a:solidFill>
                  <a:srgbClr val="3C4043"/>
                </a:solidFill>
                <a:highlight>
                  <a:schemeClr val="lt1"/>
                </a:highlight>
              </a:rPr>
              <a:t>Paris : 43% des annonces en France (2019)</a:t>
            </a:r>
            <a:endParaRPr sz="3252">
              <a:solidFill>
                <a:srgbClr val="3C4043"/>
              </a:solidFill>
              <a:highlight>
                <a:schemeClr val="lt1"/>
              </a:highlight>
            </a:endParaRPr>
          </a:p>
          <a:p>
            <a:pPr indent="0" lvl="0" marL="0" rtl="0" algn="l">
              <a:lnSpc>
                <a:spcPct val="115000"/>
              </a:lnSpc>
              <a:spcBef>
                <a:spcPts val="1200"/>
              </a:spcBef>
              <a:spcAft>
                <a:spcPts val="0"/>
              </a:spcAft>
              <a:buSzPct val="50416"/>
              <a:buNone/>
            </a:pPr>
            <a:r>
              <a:t/>
            </a:r>
            <a:endParaRPr sz="1200">
              <a:highlight>
                <a:srgbClr val="FFFFFF"/>
              </a:highlight>
              <a:latin typeface="Roboto"/>
              <a:ea typeface="Roboto"/>
              <a:cs typeface="Roboto"/>
              <a:sym typeface="Roboto"/>
            </a:endParaRPr>
          </a:p>
          <a:p>
            <a:pPr indent="0" lvl="0" marL="0" rtl="0" algn="l">
              <a:lnSpc>
                <a:spcPct val="115000"/>
              </a:lnSpc>
              <a:spcBef>
                <a:spcPts val="1200"/>
              </a:spcBef>
              <a:spcAft>
                <a:spcPts val="0"/>
              </a:spcAft>
              <a:buSzPct val="50416"/>
              <a:buNone/>
            </a:pPr>
            <a:r>
              <a:t/>
            </a:r>
            <a:endParaRPr sz="1200">
              <a:highlight>
                <a:srgbClr val="FFFFFF"/>
              </a:highlight>
              <a:latin typeface="Roboto"/>
              <a:ea typeface="Roboto"/>
              <a:cs typeface="Roboto"/>
              <a:sym typeface="Roboto"/>
            </a:endParaRPr>
          </a:p>
          <a:p>
            <a:pPr indent="0" lvl="0" marL="0" marR="38100" rtl="0" algn="l">
              <a:lnSpc>
                <a:spcPct val="115000"/>
              </a:lnSpc>
              <a:spcBef>
                <a:spcPts val="1200"/>
              </a:spcBef>
              <a:spcAft>
                <a:spcPts val="0"/>
              </a:spcAft>
              <a:buSzPct val="102542"/>
              <a:buNone/>
            </a:pPr>
            <a:r>
              <a:t/>
            </a:r>
            <a:endParaRPr sz="590">
              <a:latin typeface="Economica"/>
              <a:ea typeface="Economica"/>
              <a:cs typeface="Economica"/>
              <a:sym typeface="Economic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2925"/>
            <a:ext cx="8520600" cy="164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Comment aider les hôtes AirBnB à satisfaire les voyageurs ? </a:t>
            </a:r>
            <a:endParaRPr/>
          </a:p>
        </p:txBody>
      </p:sp>
      <p:sp>
        <p:nvSpPr>
          <p:cNvPr id="97" name="Google Shape;97;p18"/>
          <p:cNvSpPr txBox="1"/>
          <p:nvPr>
            <p:ph idx="1" type="body"/>
          </p:nvPr>
        </p:nvSpPr>
        <p:spPr>
          <a:xfrm>
            <a:off x="311700" y="2001675"/>
            <a:ext cx="8520600" cy="260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2000"/>
              <a:t>[1] Adopter un comportement approprié en tant qu’hôte </a:t>
            </a:r>
            <a:endParaRPr sz="2000"/>
          </a:p>
          <a:p>
            <a:pPr indent="0" lvl="0" marL="0" rtl="0" algn="l">
              <a:spcBef>
                <a:spcPts val="1200"/>
              </a:spcBef>
              <a:spcAft>
                <a:spcPts val="0"/>
              </a:spcAft>
              <a:buNone/>
            </a:pPr>
            <a:r>
              <a:rPr lang="fr" sz="2000"/>
              <a:t>[2] Equiper son logement</a:t>
            </a:r>
            <a:endParaRPr sz="2000"/>
          </a:p>
          <a:p>
            <a:pPr indent="0" lvl="0" marL="0" rtl="0" algn="l">
              <a:spcBef>
                <a:spcPts val="1200"/>
              </a:spcBef>
              <a:spcAft>
                <a:spcPts val="1200"/>
              </a:spcAft>
              <a:buClr>
                <a:schemeClr val="dk1"/>
              </a:buClr>
              <a:buSzPts val="1100"/>
              <a:buFont typeface="Arial"/>
              <a:buNone/>
            </a:pPr>
            <a:r>
              <a:rPr lang="fr" sz="2000"/>
              <a:t>[3] Adapter son prix en fonction du marché</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111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Procédure de traitement de données</a:t>
            </a:r>
            <a:endParaRPr/>
          </a:p>
        </p:txBody>
      </p:sp>
      <p:pic>
        <p:nvPicPr>
          <p:cNvPr id="103" name="Google Shape;103;p19"/>
          <p:cNvPicPr preferRelativeResize="0"/>
          <p:nvPr/>
        </p:nvPicPr>
        <p:blipFill>
          <a:blip r:embed="rId3">
            <a:alphaModFix/>
          </a:blip>
          <a:stretch>
            <a:fillRect/>
          </a:stretch>
        </p:blipFill>
        <p:spPr>
          <a:xfrm>
            <a:off x="901450" y="842425"/>
            <a:ext cx="7341092" cy="3996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ctrTitle"/>
          </p:nvPr>
        </p:nvSpPr>
        <p:spPr>
          <a:xfrm>
            <a:off x="3044700" y="2176503"/>
            <a:ext cx="3054600" cy="7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fr"/>
              <a:t>Données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Notre base de données</a:t>
            </a:r>
            <a:endParaRPr/>
          </a:p>
        </p:txBody>
      </p:sp>
      <p:sp>
        <p:nvSpPr>
          <p:cNvPr id="114" name="Google Shape;114;p21"/>
          <p:cNvSpPr txBox="1"/>
          <p:nvPr>
            <p:ph idx="1" type="body"/>
          </p:nvPr>
        </p:nvSpPr>
        <p:spPr>
          <a:xfrm>
            <a:off x="311700" y="1227000"/>
            <a:ext cx="8520600" cy="335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sz="2000">
                <a:solidFill>
                  <a:srgbClr val="202124"/>
                </a:solidFill>
              </a:rPr>
              <a:t>Une base de données qui inclut des informations détaillées sur chaque annonce de logement Airbnb à Paris : </a:t>
            </a:r>
            <a:endParaRPr sz="2000">
              <a:solidFill>
                <a:srgbClr val="202124"/>
              </a:solidFill>
            </a:endParaRPr>
          </a:p>
          <a:p>
            <a:pPr indent="-355600" lvl="0" marL="457200" rtl="0" algn="just">
              <a:spcBef>
                <a:spcPts val="1200"/>
              </a:spcBef>
              <a:spcAft>
                <a:spcPts val="0"/>
              </a:spcAft>
              <a:buClr>
                <a:srgbClr val="202124"/>
              </a:buClr>
              <a:buSzPts val="2000"/>
              <a:buChar char="-"/>
            </a:pPr>
            <a:r>
              <a:rPr lang="fr" sz="2000">
                <a:solidFill>
                  <a:srgbClr val="202124"/>
                </a:solidFill>
              </a:rPr>
              <a:t>leurs caractéristiques (emplacement, types de propriété, capacité d’accueil, équipements, …) </a:t>
            </a:r>
            <a:endParaRPr sz="2000">
              <a:solidFill>
                <a:srgbClr val="202124"/>
              </a:solidFill>
            </a:endParaRPr>
          </a:p>
          <a:p>
            <a:pPr indent="-355600" lvl="0" marL="457200" rtl="0" algn="just">
              <a:spcBef>
                <a:spcPts val="0"/>
              </a:spcBef>
              <a:spcAft>
                <a:spcPts val="0"/>
              </a:spcAft>
              <a:buClr>
                <a:srgbClr val="202124"/>
              </a:buClr>
              <a:buSzPts val="2000"/>
              <a:buChar char="-"/>
            </a:pPr>
            <a:r>
              <a:rPr lang="fr" sz="2000">
                <a:solidFill>
                  <a:srgbClr val="202124"/>
                </a:solidFill>
              </a:rPr>
              <a:t>les évaluations des utilisateurs du service</a:t>
            </a:r>
            <a:endParaRPr sz="2000">
              <a:solidFill>
                <a:srgbClr val="202124"/>
              </a:solidFill>
            </a:endParaRPr>
          </a:p>
          <a:p>
            <a:pPr indent="-355600" lvl="0" marL="457200" rtl="0" algn="just">
              <a:spcBef>
                <a:spcPts val="0"/>
              </a:spcBef>
              <a:spcAft>
                <a:spcPts val="0"/>
              </a:spcAft>
              <a:buClr>
                <a:srgbClr val="202124"/>
              </a:buClr>
              <a:buSzPts val="2000"/>
              <a:buChar char="-"/>
            </a:pPr>
            <a:r>
              <a:rPr lang="fr" sz="2000">
                <a:solidFill>
                  <a:srgbClr val="202124"/>
                </a:solidFill>
              </a:rPr>
              <a:t>le prix</a:t>
            </a:r>
            <a:endParaRPr sz="2000">
              <a:solidFill>
                <a:srgbClr val="202124"/>
              </a:solidFill>
            </a:endParaRPr>
          </a:p>
          <a:p>
            <a:pPr indent="0" lvl="0" marL="0" rtl="0" algn="l">
              <a:spcBef>
                <a:spcPts val="1200"/>
              </a:spcBef>
              <a:spcAft>
                <a:spcPts val="0"/>
              </a:spcAft>
              <a:buNone/>
            </a:pPr>
            <a:r>
              <a:t/>
            </a:r>
            <a:endParaRPr sz="2000">
              <a:solidFill>
                <a:srgbClr val="202124"/>
              </a:solidFill>
            </a:endParaRPr>
          </a:p>
          <a:p>
            <a:pPr indent="0" lvl="0" marL="0" rtl="0" algn="l">
              <a:spcBef>
                <a:spcPts val="1200"/>
              </a:spcBef>
              <a:spcAft>
                <a:spcPts val="1200"/>
              </a:spcAft>
              <a:buNone/>
            </a:pPr>
            <a:r>
              <a:t/>
            </a:r>
            <a:endParaRPr sz="2000">
              <a:solidFill>
                <a:srgbClr val="20212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